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6" r:id="rId2"/>
    <p:sldId id="267" r:id="rId3"/>
    <p:sldId id="268" r:id="rId4"/>
    <p:sldId id="269" r:id="rId5"/>
    <p:sldId id="270" r:id="rId6"/>
    <p:sldId id="273" r:id="rId7"/>
    <p:sldId id="274" r:id="rId8"/>
    <p:sldId id="257" r:id="rId9"/>
    <p:sldId id="258" r:id="rId10"/>
    <p:sldId id="259" r:id="rId11"/>
    <p:sldId id="260" r:id="rId12"/>
    <p:sldId id="262" r:id="rId13"/>
    <p:sldId id="263" r:id="rId14"/>
    <p:sldId id="264" r:id="rId15"/>
    <p:sldId id="292" r:id="rId16"/>
    <p:sldId id="265" r:id="rId17"/>
    <p:sldId id="271" r:id="rId18"/>
    <p:sldId id="266" r:id="rId19"/>
    <p:sldId id="275" r:id="rId20"/>
    <p:sldId id="276" r:id="rId21"/>
    <p:sldId id="277" r:id="rId22"/>
    <p:sldId id="279" r:id="rId23"/>
    <p:sldId id="280" r:id="rId24"/>
    <p:sldId id="283" r:id="rId25"/>
    <p:sldId id="286" r:id="rId26"/>
    <p:sldId id="289" r:id="rId27"/>
    <p:sldId id="291" r:id="rId28"/>
    <p:sldId id="293" r:id="rId29"/>
    <p:sldId id="294" r:id="rId30"/>
    <p:sldId id="295" r:id="rId31"/>
    <p:sldId id="261" r:id="rId32"/>
    <p:sldId id="278"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C4BBD5-BC92-4985-865F-888DA4D8D0AF}" type="datetimeFigureOut">
              <a:rPr lang="en-US" smtClean="0"/>
              <a:pPr/>
              <a:t>12/15/2023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54235-B41C-4FEE-9E38-3D64AB693AF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C4BBD5-BC92-4985-865F-888DA4D8D0AF}" type="datetimeFigureOut">
              <a:rPr lang="en-US" smtClean="0"/>
              <a:pPr/>
              <a:t>12/15/2023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54235-B41C-4FEE-9E38-3D64AB693AF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C4BBD5-BC92-4985-865F-888DA4D8D0AF}" type="datetimeFigureOut">
              <a:rPr lang="en-US" smtClean="0"/>
              <a:pPr/>
              <a:t>12/15/2023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54235-B41C-4FEE-9E38-3D64AB693AF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C4BBD5-BC92-4985-865F-888DA4D8D0AF}" type="datetimeFigureOut">
              <a:rPr lang="en-US" smtClean="0"/>
              <a:pPr/>
              <a:t>12/15/2023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54235-B41C-4FEE-9E38-3D64AB693AF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C4BBD5-BC92-4985-865F-888DA4D8D0AF}" type="datetimeFigureOut">
              <a:rPr lang="en-US" smtClean="0"/>
              <a:pPr/>
              <a:t>12/15/2023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54235-B41C-4FEE-9E38-3D64AB693AF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C4BBD5-BC92-4985-865F-888DA4D8D0AF}" type="datetimeFigureOut">
              <a:rPr lang="en-US" smtClean="0"/>
              <a:pPr/>
              <a:t>12/15/2023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54235-B41C-4FEE-9E38-3D64AB693AF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C4BBD5-BC92-4985-865F-888DA4D8D0AF}" type="datetimeFigureOut">
              <a:rPr lang="en-US" smtClean="0"/>
              <a:pPr/>
              <a:t>12/15/2023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454235-B41C-4FEE-9E38-3D64AB693AF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C4BBD5-BC92-4985-865F-888DA4D8D0AF}" type="datetimeFigureOut">
              <a:rPr lang="en-US" smtClean="0"/>
              <a:pPr/>
              <a:t>12/15/2023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454235-B41C-4FEE-9E38-3D64AB693AF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C4BBD5-BC92-4985-865F-888DA4D8D0AF}" type="datetimeFigureOut">
              <a:rPr lang="en-US" smtClean="0"/>
              <a:pPr/>
              <a:t>12/15/2023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454235-B41C-4FEE-9E38-3D64AB693AF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C4BBD5-BC92-4985-865F-888DA4D8D0AF}" type="datetimeFigureOut">
              <a:rPr lang="en-US" smtClean="0"/>
              <a:pPr/>
              <a:t>12/15/2023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54235-B41C-4FEE-9E38-3D64AB693AF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C4BBD5-BC92-4985-865F-888DA4D8D0AF}" type="datetimeFigureOut">
              <a:rPr lang="en-US" smtClean="0"/>
              <a:pPr/>
              <a:t>12/15/2023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54235-B41C-4FEE-9E38-3D64AB693AF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C4BBD5-BC92-4985-865F-888DA4D8D0AF}" type="datetimeFigureOut">
              <a:rPr lang="en-US" smtClean="0"/>
              <a:pPr/>
              <a:t>12/15/2023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454235-B41C-4FEE-9E38-3D64AB693AF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Atom" TargetMode="External"/><Relationship Id="rId2" Type="http://schemas.openxmlformats.org/officeDocument/2006/relationships/hyperlink" Target="https://en.wikipedia.org/wiki/Atomic_nucleus" TargetMode="External"/><Relationship Id="rId1" Type="http://schemas.openxmlformats.org/officeDocument/2006/relationships/slideLayout" Target="../slideLayouts/slideLayout4.xml"/><Relationship Id="rId6" Type="http://schemas.openxmlformats.org/officeDocument/2006/relationships/image" Target="../media/image6.jpeg"/><Relationship Id="rId5" Type="http://schemas.openxmlformats.org/officeDocument/2006/relationships/hyperlink" Target="https://en.wikipedia.org/wiki/Magnets" TargetMode="External"/><Relationship Id="rId4" Type="http://schemas.openxmlformats.org/officeDocument/2006/relationships/hyperlink" Target="https://en.wikipedia.org/wiki/Nucleon"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en.wikipedia.org/wiki/Unpaired_electron" TargetMode="External"/><Relationship Id="rId2" Type="http://schemas.openxmlformats.org/officeDocument/2006/relationships/hyperlink" Target="https://en.wikipedia.org/wiki/Spectroscopy"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jeol.com/products/science/esr.php" TargetMode="External"/><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en.wikipedia.org/wiki/Nitrone" TargetMode="External"/><Relationship Id="rId2" Type="http://schemas.openxmlformats.org/officeDocument/2006/relationships/image" Target="../media/image13.png"/><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3" Type="http://schemas.openxmlformats.org/officeDocument/2006/relationships/hyperlink" Target="https://chem.libretexts.org/Courses/Western_Washington_University/Biophysical_Chemistry_(Smirnov_and_McCarty)/05:_Nuclear_Magnetic_Resonance_(NMR)_Spectroscopy_-_Introduction/5.01:_Nuclear_Spin_and_Magnetic_Field" TargetMode="External"/><Relationship Id="rId2" Type="http://schemas.openxmlformats.org/officeDocument/2006/relationships/hyperlink" Target="https://www.nde-ed.org/Physics/Magnetism/linesofforce.xhtml"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icrobenotes.com/electron-spin-resonance-esr-principle-instrumentation-applications/" TargetMode="External"/><Relationship Id="rId2" Type="http://schemas.openxmlformats.org/officeDocument/2006/relationships/hyperlink" Target="https://commons.wikimedia.org/w/index.php?curid=102269378" TargetMode="External"/><Relationship Id="rId1" Type="http://schemas.openxmlformats.org/officeDocument/2006/relationships/slideLayout" Target="../slideLayouts/slideLayout2.xml"/><Relationship Id="rId4" Type="http://schemas.openxmlformats.org/officeDocument/2006/relationships/hyperlink" Target="https://chem.libretexts.org/Bookshelves/Physical_and_Theoretical_Chemistry_Textbook_Maps/Electron_Paramagnetic_Resonance_(Jenschke)/10:_Spin_Probes_and_Spin_Traps/10.01:_Nitroxide_spin_probes_and_label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8" Type="http://schemas.openxmlformats.org/officeDocument/2006/relationships/hyperlink" Target="https://en.wikipedia.org/wiki/Photoelectric_effect" TargetMode="External"/><Relationship Id="rId3" Type="http://schemas.openxmlformats.org/officeDocument/2006/relationships/hyperlink" Target="https://en.wikipedia.org/wiki/Plasma_oscillation" TargetMode="External"/><Relationship Id="rId7" Type="http://schemas.openxmlformats.org/officeDocument/2006/relationships/hyperlink" Target="https://en.wikipedia.org/wiki/Ultraviolet" TargetMode="External"/><Relationship Id="rId12" Type="http://schemas.openxmlformats.org/officeDocument/2006/relationships/hyperlink" Target="https://en.wikipedia.org/wiki/Virtual_pair" TargetMode="External"/><Relationship Id="rId2" Type="http://schemas.openxmlformats.org/officeDocument/2006/relationships/hyperlink" Target="https://en.wikipedia.org/wiki/Radio_wave" TargetMode="External"/><Relationship Id="rId1" Type="http://schemas.openxmlformats.org/officeDocument/2006/relationships/slideLayout" Target="../slideLayouts/slideLayout2.xml"/><Relationship Id="rId6" Type="http://schemas.openxmlformats.org/officeDocument/2006/relationships/hyperlink" Target="https://en.wikipedia.org/wiki/Light" TargetMode="External"/><Relationship Id="rId11" Type="http://schemas.openxmlformats.org/officeDocument/2006/relationships/hyperlink" Target="https://en.wikipedia.org/wiki/Gamma_ray" TargetMode="External"/><Relationship Id="rId5" Type="http://schemas.openxmlformats.org/officeDocument/2006/relationships/hyperlink" Target="https://en.wikipedia.org/wiki/Infrared" TargetMode="External"/><Relationship Id="rId10" Type="http://schemas.openxmlformats.org/officeDocument/2006/relationships/hyperlink" Target="https://en.wikipedia.org/wiki/Compton_scattering" TargetMode="External"/><Relationship Id="rId4" Type="http://schemas.openxmlformats.org/officeDocument/2006/relationships/hyperlink" Target="https://en.wikipedia.org/wiki/Microwave" TargetMode="External"/><Relationship Id="rId9" Type="http://schemas.openxmlformats.org/officeDocument/2006/relationships/hyperlink" Target="https://en.wikipedia.org/wiki/X-ray"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arpansa.gov.au/understanding-radiation/what-is-radiation/radiation/glossary"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282" y="785794"/>
            <a:ext cx="8695009" cy="461665"/>
          </a:xfrm>
          <a:prstGeom prst="rect">
            <a:avLst/>
          </a:prstGeom>
          <a:noFill/>
        </p:spPr>
        <p:txBody>
          <a:bodyPr wrap="none" rtlCol="0">
            <a:spAutoFit/>
          </a:bodyPr>
          <a:lstStyle/>
          <a:p>
            <a:r>
              <a:rPr lang="en-US" sz="2400" b="1" dirty="0" smtClean="0">
                <a:solidFill>
                  <a:srgbClr val="FF0000"/>
                </a:solidFill>
                <a:latin typeface="Algerian" pitchFamily="82" charset="0"/>
              </a:rPr>
              <a:t>GOVT, DIGVIJAY AUTONOMOUS PG COLLEGE, RAJNANDGAON</a:t>
            </a:r>
            <a:endParaRPr lang="en-US" sz="2400" b="1" dirty="0">
              <a:solidFill>
                <a:srgbClr val="FF0000"/>
              </a:solidFill>
              <a:latin typeface="Algerian" pitchFamily="82" charset="0"/>
            </a:endParaRPr>
          </a:p>
        </p:txBody>
      </p:sp>
      <p:sp>
        <p:nvSpPr>
          <p:cNvPr id="5" name="TextBox 4"/>
          <p:cNvSpPr txBox="1"/>
          <p:nvPr/>
        </p:nvSpPr>
        <p:spPr>
          <a:xfrm>
            <a:off x="285720" y="2214555"/>
            <a:ext cx="8501122" cy="1077218"/>
          </a:xfrm>
          <a:prstGeom prst="rect">
            <a:avLst/>
          </a:prstGeom>
          <a:noFill/>
        </p:spPr>
        <p:txBody>
          <a:bodyPr wrap="square" rtlCol="0">
            <a:spAutoFit/>
          </a:bodyPr>
          <a:lstStyle/>
          <a:p>
            <a:pPr algn="ctr"/>
            <a:r>
              <a:rPr lang="en-US" sz="3200" b="1" dirty="0" smtClean="0">
                <a:solidFill>
                  <a:srgbClr val="660066"/>
                </a:solidFill>
                <a:latin typeface="Algerian" pitchFamily="82" charset="0"/>
              </a:rPr>
              <a:t>INVITED GUEST LECTURE ON </a:t>
            </a:r>
          </a:p>
          <a:p>
            <a:pPr algn="ctr"/>
            <a:r>
              <a:rPr lang="en-US" sz="3200" b="1" dirty="0" smtClean="0">
                <a:solidFill>
                  <a:srgbClr val="FF0000"/>
                </a:solidFill>
                <a:latin typeface="Algerian" pitchFamily="82" charset="0"/>
              </a:rPr>
              <a:t>ELECTRON SPIN RESONANE SPECTROSCOPY</a:t>
            </a:r>
            <a:endParaRPr lang="en-US" sz="3200" b="1" dirty="0">
              <a:solidFill>
                <a:srgbClr val="FF0000"/>
              </a:solidFill>
              <a:latin typeface="Algerian" pitchFamily="82" charset="0"/>
            </a:endParaRPr>
          </a:p>
        </p:txBody>
      </p:sp>
      <p:sp>
        <p:nvSpPr>
          <p:cNvPr id="6" name="Rectangle 5"/>
          <p:cNvSpPr/>
          <p:nvPr/>
        </p:nvSpPr>
        <p:spPr>
          <a:xfrm>
            <a:off x="285720" y="4300373"/>
            <a:ext cx="8643998" cy="1384995"/>
          </a:xfrm>
          <a:prstGeom prst="rect">
            <a:avLst/>
          </a:prstGeom>
        </p:spPr>
        <p:txBody>
          <a:bodyPr wrap="square">
            <a:spAutoFit/>
          </a:bodyPr>
          <a:lstStyle/>
          <a:p>
            <a:pPr algn="ctr"/>
            <a:r>
              <a:rPr lang="en-US" sz="2800" b="1" dirty="0" smtClean="0">
                <a:solidFill>
                  <a:srgbClr val="002060"/>
                </a:solidFill>
                <a:latin typeface="Times New Roman" pitchFamily="18" charset="0"/>
                <a:cs typeface="Times New Roman" pitchFamily="18" charset="0"/>
              </a:rPr>
              <a:t>Dr Mohammed Shoeb</a:t>
            </a:r>
          </a:p>
          <a:p>
            <a:pPr algn="ctr"/>
            <a:r>
              <a:rPr lang="en-US" sz="2800" b="1" dirty="0" smtClean="0">
                <a:solidFill>
                  <a:srgbClr val="002060"/>
                </a:solidFill>
                <a:latin typeface="Times New Roman" pitchFamily="18" charset="0"/>
                <a:cs typeface="Times New Roman" pitchFamily="18" charset="0"/>
              </a:rPr>
              <a:t>Assistant Professor</a:t>
            </a:r>
          </a:p>
          <a:p>
            <a:pPr algn="ctr"/>
            <a:r>
              <a:rPr lang="en-US" sz="2800" b="1" dirty="0" smtClean="0">
                <a:solidFill>
                  <a:srgbClr val="002060"/>
                </a:solidFill>
                <a:latin typeface="Times New Roman" pitchFamily="18" charset="0"/>
                <a:cs typeface="Times New Roman" pitchFamily="18" charset="0"/>
              </a:rPr>
              <a:t>Government Dr W.W </a:t>
            </a:r>
            <a:r>
              <a:rPr lang="en-US" sz="2800" b="1" dirty="0" err="1" smtClean="0">
                <a:solidFill>
                  <a:srgbClr val="002060"/>
                </a:solidFill>
                <a:latin typeface="Times New Roman" pitchFamily="18" charset="0"/>
                <a:cs typeface="Times New Roman" pitchFamily="18" charset="0"/>
              </a:rPr>
              <a:t>Patankar</a:t>
            </a:r>
            <a:r>
              <a:rPr lang="en-US" sz="2800" b="1" dirty="0" smtClean="0">
                <a:solidFill>
                  <a:srgbClr val="002060"/>
                </a:solidFill>
                <a:latin typeface="Times New Roman" pitchFamily="18" charset="0"/>
                <a:cs typeface="Times New Roman" pitchFamily="18" charset="0"/>
              </a:rPr>
              <a:t> Girls College Durg</a:t>
            </a:r>
            <a:endParaRPr lang="en-US" sz="2800" b="1" dirty="0">
              <a:solidFill>
                <a:srgbClr val="002060"/>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1800" dirty="0" smtClean="0"/>
              <a:t/>
            </a:r>
            <a:br>
              <a:rPr lang="en-US" sz="1800" dirty="0" smtClean="0"/>
            </a:br>
            <a:r>
              <a:rPr lang="en-US" sz="1800" dirty="0"/>
              <a:t/>
            </a:r>
            <a:br>
              <a:rPr lang="en-US" sz="1800" dirty="0"/>
            </a:br>
            <a:r>
              <a:rPr lang="en-US" sz="1800" dirty="0" smtClean="0"/>
              <a:t/>
            </a:r>
            <a:br>
              <a:rPr lang="en-US" sz="1800" dirty="0" smtClean="0"/>
            </a:br>
            <a:r>
              <a:rPr lang="en-US" sz="2700" dirty="0"/>
              <a:t/>
            </a:r>
            <a:br>
              <a:rPr lang="en-US" sz="2700" dirty="0"/>
            </a:br>
            <a:r>
              <a:rPr lang="en-US" sz="6000" dirty="0"/>
              <a:t/>
            </a:r>
            <a:br>
              <a:rPr lang="en-US" sz="6000" dirty="0"/>
            </a:br>
            <a:r>
              <a:rPr lang="en-US" dirty="0" smtClean="0"/>
              <a:t/>
            </a:r>
            <a:br>
              <a:rPr lang="en-US" dirty="0" smtClean="0"/>
            </a:br>
            <a:endParaRPr lang="en-US" dirty="0"/>
          </a:p>
        </p:txBody>
      </p:sp>
      <p:sp>
        <p:nvSpPr>
          <p:cNvPr id="5" name="Text Placeholder 4"/>
          <p:cNvSpPr>
            <a:spLocks noGrp="1"/>
          </p:cNvSpPr>
          <p:nvPr>
            <p:ph type="body" idx="1"/>
          </p:nvPr>
        </p:nvSpPr>
        <p:spPr>
          <a:xfrm>
            <a:off x="457200" y="214291"/>
            <a:ext cx="4040188" cy="1357321"/>
          </a:xfrm>
        </p:spPr>
        <p:txBody>
          <a:bodyPr>
            <a:normAutofit/>
          </a:bodyPr>
          <a:lstStyle/>
          <a:p>
            <a:r>
              <a:rPr lang="en-US" dirty="0" smtClean="0"/>
              <a:t>Paired electrons Cancel each </a:t>
            </a:r>
            <a:r>
              <a:rPr lang="en-US" dirty="0" err="1" smtClean="0"/>
              <a:t>ther’s</a:t>
            </a:r>
            <a:r>
              <a:rPr lang="en-US" dirty="0" smtClean="0"/>
              <a:t> magnetic field</a:t>
            </a:r>
            <a:endParaRPr lang="en-US" dirty="0"/>
          </a:p>
        </p:txBody>
      </p:sp>
      <p:pic>
        <p:nvPicPr>
          <p:cNvPr id="4" name="Content Placeholder 3" descr="PAIRED ELECTRON.png"/>
          <p:cNvPicPr>
            <a:picLocks noGrp="1" noChangeAspect="1"/>
          </p:cNvPicPr>
          <p:nvPr>
            <p:ph sz="half" idx="2"/>
          </p:nvPr>
        </p:nvPicPr>
        <p:blipFill>
          <a:blip r:embed="rId2"/>
          <a:stretch>
            <a:fillRect/>
          </a:stretch>
        </p:blipFill>
        <p:spPr>
          <a:xfrm>
            <a:off x="457200" y="2398718"/>
            <a:ext cx="4040188" cy="3503601"/>
          </a:xfrm>
        </p:spPr>
      </p:pic>
      <p:sp>
        <p:nvSpPr>
          <p:cNvPr id="6" name="Text Placeholder 5"/>
          <p:cNvSpPr>
            <a:spLocks noGrp="1"/>
          </p:cNvSpPr>
          <p:nvPr>
            <p:ph type="body" sz="quarter" idx="3"/>
          </p:nvPr>
        </p:nvSpPr>
        <p:spPr>
          <a:xfrm>
            <a:off x="4645025" y="785795"/>
            <a:ext cx="4041775" cy="714380"/>
          </a:xfrm>
        </p:spPr>
        <p:txBody>
          <a:bodyPr>
            <a:normAutofit fontScale="92500" lnSpcReduction="10000"/>
          </a:bodyPr>
          <a:lstStyle/>
          <a:p>
            <a:r>
              <a:rPr lang="en-US" dirty="0"/>
              <a:t>Unpaired Electrons have magnetic field strength</a:t>
            </a:r>
          </a:p>
        </p:txBody>
      </p:sp>
      <p:pic>
        <p:nvPicPr>
          <p:cNvPr id="8" name="Content Placeholder 7" descr="Unpaired electron.png"/>
          <p:cNvPicPr>
            <a:picLocks noGrp="1" noChangeAspect="1"/>
          </p:cNvPicPr>
          <p:nvPr>
            <p:ph sz="quarter" idx="4"/>
          </p:nvPr>
        </p:nvPicPr>
        <p:blipFill>
          <a:blip r:embed="rId3"/>
          <a:stretch>
            <a:fillRect/>
          </a:stretch>
        </p:blipFill>
        <p:spPr>
          <a:xfrm>
            <a:off x="4645025" y="2398030"/>
            <a:ext cx="4041775" cy="3504977"/>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Magnetic Materials</a:t>
            </a:r>
            <a:endParaRPr lang="en-US" dirty="0"/>
          </a:p>
        </p:txBody>
      </p:sp>
      <p:sp>
        <p:nvSpPr>
          <p:cNvPr id="3" name="Content Placeholder 2"/>
          <p:cNvSpPr>
            <a:spLocks noGrp="1"/>
          </p:cNvSpPr>
          <p:nvPr>
            <p:ph idx="1"/>
          </p:nvPr>
        </p:nvSpPr>
        <p:spPr/>
        <p:txBody>
          <a:bodyPr>
            <a:normAutofit lnSpcReduction="10000"/>
          </a:bodyPr>
          <a:lstStyle/>
          <a:p>
            <a:r>
              <a:rPr lang="en-US" dirty="0" smtClean="0"/>
              <a:t>Materials </a:t>
            </a:r>
            <a:r>
              <a:rPr lang="en-US" dirty="0"/>
              <a:t>that have all paired electrons in their atoms and thus have no net magnetic </a:t>
            </a:r>
            <a:r>
              <a:rPr lang="en-US" dirty="0" smtClean="0"/>
              <a:t>moment</a:t>
            </a:r>
            <a:r>
              <a:rPr lang="en-US" dirty="0"/>
              <a:t> are called </a:t>
            </a:r>
            <a:r>
              <a:rPr lang="en-US" b="1" dirty="0" smtClean="0"/>
              <a:t>Diamagnetic materials</a:t>
            </a:r>
          </a:p>
          <a:p>
            <a:r>
              <a:rPr lang="en-US" dirty="0"/>
              <a:t>Most materials with one or more unpaired electrons are at least slightly </a:t>
            </a:r>
            <a:r>
              <a:rPr lang="en-US" dirty="0" smtClean="0"/>
              <a:t>magnetic</a:t>
            </a:r>
          </a:p>
          <a:p>
            <a:r>
              <a:rPr lang="en-US" b="1" dirty="0"/>
              <a:t>Paramagnetic</a:t>
            </a:r>
            <a:r>
              <a:rPr lang="en-US" dirty="0"/>
              <a:t> materials have a small, positive susceptibility to magnetic </a:t>
            </a:r>
            <a:r>
              <a:rPr lang="en-US" dirty="0" smtClean="0"/>
              <a:t>fields</a:t>
            </a:r>
          </a:p>
          <a:p>
            <a:r>
              <a:rPr lang="en-US" b="1" dirty="0" smtClean="0"/>
              <a:t>Ferromagnetic</a:t>
            </a:r>
            <a:r>
              <a:rPr lang="en-US" dirty="0"/>
              <a:t> materials have a large, positive susceptibility to an external magnetic field</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Magnetism of Nucleus</a:t>
            </a:r>
            <a:endParaRPr lang="en-US" dirty="0"/>
          </a:p>
        </p:txBody>
      </p:sp>
      <p:sp>
        <p:nvSpPr>
          <p:cNvPr id="3" name="Content Placeholder 2"/>
          <p:cNvSpPr>
            <a:spLocks noGrp="1"/>
          </p:cNvSpPr>
          <p:nvPr>
            <p:ph sz="half" idx="1"/>
          </p:nvPr>
        </p:nvSpPr>
        <p:spPr/>
        <p:txBody>
          <a:bodyPr>
            <a:normAutofit lnSpcReduction="10000"/>
          </a:bodyPr>
          <a:lstStyle/>
          <a:p>
            <a:r>
              <a:rPr lang="en-US" dirty="0" smtClean="0"/>
              <a:t>The</a:t>
            </a:r>
            <a:r>
              <a:rPr lang="en-US" dirty="0"/>
              <a:t> </a:t>
            </a:r>
            <a:r>
              <a:rPr lang="en-US" dirty="0">
                <a:hlinkClick r:id="rId2" tooltip="Atomic nucleus"/>
              </a:rPr>
              <a:t>nucleus</a:t>
            </a:r>
            <a:r>
              <a:rPr lang="en-US" dirty="0"/>
              <a:t> of an </a:t>
            </a:r>
            <a:r>
              <a:rPr lang="en-US" dirty="0">
                <a:hlinkClick r:id="rId3" tooltip="Atom"/>
              </a:rPr>
              <a:t>atom</a:t>
            </a:r>
            <a:r>
              <a:rPr lang="en-US" dirty="0"/>
              <a:t> comprises protons and neutrons, both </a:t>
            </a:r>
            <a:r>
              <a:rPr lang="en-US" dirty="0">
                <a:hlinkClick r:id="rId4" tooltip="Nucleon"/>
              </a:rPr>
              <a:t>nucleons</a:t>
            </a:r>
            <a:r>
              <a:rPr lang="en-US" dirty="0"/>
              <a:t> that behave as small </a:t>
            </a:r>
            <a:r>
              <a:rPr lang="en-US" dirty="0" smtClean="0">
                <a:hlinkClick r:id="rId5" tooltip="Magnets"/>
              </a:rPr>
              <a:t>magnets</a:t>
            </a:r>
            <a:endParaRPr lang="en-US" dirty="0"/>
          </a:p>
          <a:p>
            <a:r>
              <a:rPr lang="en-US" dirty="0" smtClean="0"/>
              <a:t>A</a:t>
            </a:r>
            <a:r>
              <a:rPr lang="en-US" dirty="0"/>
              <a:t> “nuclear </a:t>
            </a:r>
            <a:r>
              <a:rPr lang="en-US" dirty="0" smtClean="0"/>
              <a:t>spin” is </a:t>
            </a:r>
            <a:r>
              <a:rPr lang="en-US" dirty="0"/>
              <a:t>related to the sensitivity of the nucleus to the effects of external magnetic fields </a:t>
            </a:r>
          </a:p>
        </p:txBody>
      </p:sp>
      <p:pic>
        <p:nvPicPr>
          <p:cNvPr id="5" name="Content Placeholder 4" descr="NuclearSpin_A-300x197.jpg"/>
          <p:cNvPicPr>
            <a:picLocks noGrp="1" noChangeAspect="1"/>
          </p:cNvPicPr>
          <p:nvPr>
            <p:ph sz="half" idx="2"/>
          </p:nvPr>
        </p:nvPicPr>
        <p:blipFill>
          <a:blip r:embed="rId6"/>
          <a:stretch>
            <a:fillRect/>
          </a:stretch>
        </p:blipFill>
        <p:spPr>
          <a:xfrm>
            <a:off x="5238750" y="2924969"/>
            <a:ext cx="2857500" cy="1876425"/>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r>
              <a:rPr lang="en-US" sz="3100" dirty="0" smtClean="0"/>
              <a:t>The number of Nucleons determine which nucleus will exhibit nuclear paramagnetism</a:t>
            </a:r>
            <a:r>
              <a:rPr lang="en-US" dirty="0" smtClean="0"/>
              <a:t/>
            </a:r>
            <a:br>
              <a:rPr lang="en-US" dirty="0" smtClean="0"/>
            </a:br>
            <a:endParaRPr lang="en-US" dirty="0"/>
          </a:p>
        </p:txBody>
      </p:sp>
      <p:graphicFrame>
        <p:nvGraphicFramePr>
          <p:cNvPr id="8" name="Content Placeholder 7"/>
          <p:cNvGraphicFramePr>
            <a:graphicFrameLocks noGrp="1"/>
          </p:cNvGraphicFramePr>
          <p:nvPr>
            <p:ph idx="1"/>
          </p:nvPr>
        </p:nvGraphicFramePr>
        <p:xfrm>
          <a:off x="457200" y="1600200"/>
          <a:ext cx="8229600" cy="36576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sz="1800" b="0" i="0" kern="1200" dirty="0" smtClean="0">
                          <a:solidFill>
                            <a:schemeClr val="lt1"/>
                          </a:solidFill>
                          <a:latin typeface="+mn-lt"/>
                          <a:ea typeface="+mn-ea"/>
                          <a:cs typeface="+mn-cs"/>
                        </a:rPr>
                        <a:t>Spin</a:t>
                      </a:r>
                      <a:endParaRPr lang="en-US" dirty="0"/>
                    </a:p>
                  </a:txBody>
                  <a:tcPr marL="186331" marR="186331"/>
                </a:tc>
                <a:tc>
                  <a:txBody>
                    <a:bodyPr/>
                    <a:lstStyle/>
                    <a:p>
                      <a:pPr fontAlgn="ctr"/>
                      <a:r>
                        <a:rPr lang="en-US" b="0" dirty="0">
                          <a:latin typeface="Tahoma"/>
                        </a:rPr>
                        <a:t>Relevant Isotopes</a:t>
                      </a:r>
                    </a:p>
                  </a:txBody>
                  <a:tcPr marL="186331" marR="186331" anchor="ctr"/>
                </a:tc>
                <a:tc>
                  <a:txBody>
                    <a:bodyPr/>
                    <a:lstStyle/>
                    <a:p>
                      <a:pPr fontAlgn="ctr"/>
                      <a:r>
                        <a:rPr lang="en-US" b="0" dirty="0">
                          <a:latin typeface="Tahoma"/>
                        </a:rPr>
                        <a:t>Common features of the nuclei/isotopes</a:t>
                      </a:r>
                    </a:p>
                  </a:txBody>
                  <a:tcPr marL="186331" marR="186331" anchor="ctr"/>
                </a:tc>
              </a:tr>
              <a:tr h="370840">
                <a:tc>
                  <a:txBody>
                    <a:bodyPr/>
                    <a:lstStyle/>
                    <a:p>
                      <a:pPr algn="l" fontAlgn="ctr"/>
                      <a:r>
                        <a:rPr lang="en-US" dirty="0"/>
                        <a:t>0</a:t>
                      </a:r>
                    </a:p>
                  </a:txBody>
                  <a:tcPr marL="186331" marR="186331" anchor="ctr"/>
                </a:tc>
                <a:tc>
                  <a:txBody>
                    <a:bodyPr/>
                    <a:lstStyle/>
                    <a:p>
                      <a:pPr algn="l" fontAlgn="ctr"/>
                      <a:r>
                        <a:rPr lang="en-US" baseline="30000"/>
                        <a:t>12</a:t>
                      </a:r>
                      <a:r>
                        <a:rPr lang="en-US"/>
                        <a:t>C, </a:t>
                      </a:r>
                      <a:r>
                        <a:rPr lang="en-US" baseline="30000"/>
                        <a:t>16</a:t>
                      </a:r>
                      <a:r>
                        <a:rPr lang="en-US"/>
                        <a:t>O</a:t>
                      </a:r>
                    </a:p>
                  </a:txBody>
                  <a:tcPr marL="186331" marR="186331" anchor="ctr"/>
                </a:tc>
                <a:tc>
                  <a:txBody>
                    <a:bodyPr/>
                    <a:lstStyle/>
                    <a:p>
                      <a:pPr algn="l" fontAlgn="ctr"/>
                      <a:r>
                        <a:rPr lang="en-US"/>
                        <a:t>Nuclei composed of even numbers of protons and even numbers of neutrons</a:t>
                      </a:r>
                    </a:p>
                  </a:txBody>
                  <a:tcPr marL="186331" marR="186331" anchor="ctr"/>
                </a:tc>
              </a:tr>
              <a:tr h="370840">
                <a:tc>
                  <a:txBody>
                    <a:bodyPr/>
                    <a:lstStyle/>
                    <a:p>
                      <a:pPr algn="l" fontAlgn="ctr"/>
                      <a:r>
                        <a:rPr lang="en-US" b="1"/>
                        <a:t>½</a:t>
                      </a:r>
                      <a:endParaRPr lang="en-US"/>
                    </a:p>
                  </a:txBody>
                  <a:tcPr marL="186331" marR="186331" anchor="ctr"/>
                </a:tc>
                <a:tc>
                  <a:txBody>
                    <a:bodyPr/>
                    <a:lstStyle/>
                    <a:p>
                      <a:pPr algn="l" fontAlgn="ctr"/>
                      <a:r>
                        <a:rPr lang="pt-BR" baseline="30000"/>
                        <a:t>1</a:t>
                      </a:r>
                      <a:r>
                        <a:rPr lang="pt-BR"/>
                        <a:t>H, </a:t>
                      </a:r>
                      <a:r>
                        <a:rPr lang="pt-BR" baseline="30000"/>
                        <a:t>13</a:t>
                      </a:r>
                      <a:r>
                        <a:rPr lang="pt-BR"/>
                        <a:t>C, </a:t>
                      </a:r>
                      <a:r>
                        <a:rPr lang="pt-BR" baseline="30000"/>
                        <a:t>15</a:t>
                      </a:r>
                      <a:r>
                        <a:rPr lang="pt-BR"/>
                        <a:t>N, </a:t>
                      </a:r>
                      <a:r>
                        <a:rPr lang="pt-BR" baseline="30000"/>
                        <a:t>31</a:t>
                      </a:r>
                      <a:r>
                        <a:rPr lang="pt-BR"/>
                        <a:t>P, </a:t>
                      </a:r>
                      <a:r>
                        <a:rPr lang="pt-BR" baseline="30000"/>
                        <a:t>19</a:t>
                      </a:r>
                      <a:r>
                        <a:rPr lang="pt-BR"/>
                        <a:t>F, </a:t>
                      </a:r>
                      <a:r>
                        <a:rPr lang="pt-BR" baseline="30000"/>
                        <a:t>129</a:t>
                      </a:r>
                      <a:r>
                        <a:rPr lang="pt-BR"/>
                        <a:t>Xe</a:t>
                      </a:r>
                    </a:p>
                  </a:txBody>
                  <a:tcPr marL="186331" marR="186331" anchor="ctr"/>
                </a:tc>
                <a:tc>
                  <a:txBody>
                    <a:bodyPr/>
                    <a:lstStyle/>
                    <a:p>
                      <a:pPr algn="l" fontAlgn="ctr"/>
                      <a:r>
                        <a:rPr lang="en-US"/>
                        <a:t>Nuclei composed of odd number of nucleons (protons and neutrons)</a:t>
                      </a:r>
                    </a:p>
                  </a:txBody>
                  <a:tcPr marL="186331" marR="186331" anchor="ctr"/>
                </a:tc>
              </a:tr>
              <a:tr h="370840">
                <a:tc>
                  <a:txBody>
                    <a:bodyPr/>
                    <a:lstStyle/>
                    <a:p>
                      <a:pPr algn="l" fontAlgn="ctr"/>
                      <a:r>
                        <a:rPr lang="en-US"/>
                        <a:t>1</a:t>
                      </a:r>
                    </a:p>
                  </a:txBody>
                  <a:tcPr marL="186331" marR="186331" anchor="ctr"/>
                </a:tc>
                <a:tc>
                  <a:txBody>
                    <a:bodyPr/>
                    <a:lstStyle/>
                    <a:p>
                      <a:pPr algn="l" fontAlgn="ctr"/>
                      <a:r>
                        <a:rPr lang="en-US" baseline="30000"/>
                        <a:t>2</a:t>
                      </a:r>
                      <a:r>
                        <a:rPr lang="en-US"/>
                        <a:t>H, </a:t>
                      </a:r>
                      <a:r>
                        <a:rPr lang="en-US" baseline="30000"/>
                        <a:t>14</a:t>
                      </a:r>
                      <a:r>
                        <a:rPr lang="en-US"/>
                        <a:t>N</a:t>
                      </a:r>
                    </a:p>
                  </a:txBody>
                  <a:tcPr marL="186331" marR="186331" anchor="ctr"/>
                </a:tc>
                <a:tc>
                  <a:txBody>
                    <a:bodyPr/>
                    <a:lstStyle/>
                    <a:p>
                      <a:pPr algn="l" fontAlgn="ctr"/>
                      <a:r>
                        <a:rPr lang="en-US" dirty="0"/>
                        <a:t>Nuclei composed of odd numbers of protons and odd numbers of neutrons</a:t>
                      </a:r>
                    </a:p>
                  </a:txBody>
                  <a:tcPr marL="186331" marR="186331" anchor="ct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Resonance Condition</a:t>
            </a:r>
            <a:endParaRPr lang="en-US" dirty="0"/>
          </a:p>
        </p:txBody>
      </p:sp>
      <p:sp>
        <p:nvSpPr>
          <p:cNvPr id="3" name="Content Placeholder 2"/>
          <p:cNvSpPr>
            <a:spLocks noGrp="1"/>
          </p:cNvSpPr>
          <p:nvPr>
            <p:ph idx="1"/>
          </p:nvPr>
        </p:nvSpPr>
        <p:spPr/>
        <p:txBody>
          <a:bodyPr>
            <a:normAutofit lnSpcReduction="10000"/>
          </a:bodyPr>
          <a:lstStyle/>
          <a:p>
            <a:r>
              <a:rPr lang="en-US" dirty="0" smtClean="0"/>
              <a:t>Two possible energy states exist for Electronic or Nuclear magnetism </a:t>
            </a:r>
            <a:r>
              <a:rPr lang="en-US" dirty="0" smtClean="0">
                <a:solidFill>
                  <a:srgbClr val="0070C0"/>
                </a:solidFill>
              </a:rPr>
              <a:t>in presence </a:t>
            </a:r>
            <a:r>
              <a:rPr lang="en-US" dirty="0" smtClean="0"/>
              <a:t>of </a:t>
            </a:r>
            <a:r>
              <a:rPr lang="en-US" dirty="0" smtClean="0">
                <a:solidFill>
                  <a:srgbClr val="FF0000"/>
                </a:solidFill>
              </a:rPr>
              <a:t>External Magnetic field</a:t>
            </a:r>
          </a:p>
          <a:p>
            <a:r>
              <a:rPr lang="en-US" dirty="0" smtClean="0"/>
              <a:t>Low </a:t>
            </a:r>
            <a:r>
              <a:rPr lang="en-US" dirty="0" smtClean="0">
                <a:solidFill>
                  <a:srgbClr val="FF0000"/>
                </a:solidFill>
              </a:rPr>
              <a:t>energy state E1</a:t>
            </a:r>
            <a:r>
              <a:rPr lang="en-US" dirty="0" smtClean="0"/>
              <a:t>: The field generated by spinning charged particle is parallel to external magnetic field</a:t>
            </a:r>
          </a:p>
          <a:p>
            <a:r>
              <a:rPr lang="en-US" dirty="0" smtClean="0"/>
              <a:t>High </a:t>
            </a:r>
            <a:r>
              <a:rPr lang="en-US" dirty="0" smtClean="0">
                <a:solidFill>
                  <a:srgbClr val="FF0000"/>
                </a:solidFill>
              </a:rPr>
              <a:t>energy state E2</a:t>
            </a:r>
            <a:r>
              <a:rPr lang="en-US" dirty="0" smtClean="0"/>
              <a:t>: The field generated by spinning charged particle is </a:t>
            </a:r>
            <a:r>
              <a:rPr lang="en-US" dirty="0" err="1" smtClean="0"/>
              <a:t>antiparallel</a:t>
            </a:r>
            <a:r>
              <a:rPr lang="en-US" dirty="0" smtClean="0"/>
              <a:t> to external magnetic field</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Electron-spin-or-paramagnetic-resonance-EPR-or-ESR-spectroscopy-and-ESR-spectrometer.png"/>
          <p:cNvPicPr>
            <a:picLocks noGrp="1" noChangeAspect="1"/>
          </p:cNvPicPr>
          <p:nvPr>
            <p:ph idx="1"/>
          </p:nvPr>
        </p:nvPicPr>
        <p:blipFill>
          <a:blip r:embed="rId2"/>
          <a:stretch>
            <a:fillRect/>
          </a:stretch>
        </p:blipFill>
        <p:spPr>
          <a:xfrm>
            <a:off x="928662" y="1071546"/>
            <a:ext cx="7215238" cy="4749023"/>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Resonance Condition</a:t>
            </a:r>
            <a:endParaRPr lang="en-US" dirty="0"/>
          </a:p>
        </p:txBody>
      </p:sp>
      <p:sp>
        <p:nvSpPr>
          <p:cNvPr id="3" name="Content Placeholder 2"/>
          <p:cNvSpPr>
            <a:spLocks noGrp="1"/>
          </p:cNvSpPr>
          <p:nvPr>
            <p:ph idx="1"/>
          </p:nvPr>
        </p:nvSpPr>
        <p:spPr/>
        <p:txBody>
          <a:bodyPr>
            <a:normAutofit fontScale="92500"/>
          </a:bodyPr>
          <a:lstStyle/>
          <a:p>
            <a:r>
              <a:rPr lang="en-US" dirty="0" smtClean="0"/>
              <a:t>The resonance condition is satisfied when the transition from low to high energy states occurs due to absorption of energy</a:t>
            </a:r>
          </a:p>
          <a:p>
            <a:r>
              <a:rPr lang="en-US" dirty="0" smtClean="0"/>
              <a:t>The quantum of energy required is h</a:t>
            </a:r>
            <a:r>
              <a:rPr lang="el-GR" dirty="0" smtClean="0"/>
              <a:t>ν</a:t>
            </a:r>
            <a:r>
              <a:rPr lang="en-US" dirty="0" smtClean="0"/>
              <a:t> , where h is planks constant, </a:t>
            </a:r>
            <a:r>
              <a:rPr lang="el-GR" dirty="0" smtClean="0"/>
              <a:t>ν</a:t>
            </a:r>
            <a:r>
              <a:rPr lang="en-US" dirty="0" smtClean="0"/>
              <a:t> is frequency of radiation.</a:t>
            </a:r>
          </a:p>
          <a:p>
            <a:r>
              <a:rPr lang="en-US" dirty="0" smtClean="0"/>
              <a:t>In case of Electron Spin resonance </a:t>
            </a:r>
            <a:r>
              <a:rPr lang="el-GR" dirty="0" smtClean="0"/>
              <a:t>ν</a:t>
            </a:r>
            <a:r>
              <a:rPr lang="en-US" dirty="0" smtClean="0"/>
              <a:t> is in microwave region, and in case of Nuclear Magnetic resonance </a:t>
            </a:r>
            <a:r>
              <a:rPr lang="el-GR" dirty="0" smtClean="0"/>
              <a:t>ν</a:t>
            </a:r>
            <a:r>
              <a:rPr lang="en-US" dirty="0" smtClean="0"/>
              <a:t> is in radiofrequency region</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Electron Spin Resonance Spectroscopy</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ELECTRON SPIN RESONANCE</a:t>
            </a:r>
            <a:endParaRPr lang="en-US" dirty="0"/>
          </a:p>
        </p:txBody>
      </p:sp>
      <p:sp>
        <p:nvSpPr>
          <p:cNvPr id="3" name="Content Placeholder 2"/>
          <p:cNvSpPr>
            <a:spLocks noGrp="1"/>
          </p:cNvSpPr>
          <p:nvPr>
            <p:ph idx="1"/>
          </p:nvPr>
        </p:nvSpPr>
        <p:spPr/>
        <p:txBody>
          <a:bodyPr>
            <a:normAutofit lnSpcReduction="10000"/>
          </a:bodyPr>
          <a:lstStyle/>
          <a:p>
            <a:r>
              <a:rPr lang="en-US" sz="2800" dirty="0"/>
              <a:t>Electron paramagnetic resonance (EPR) or electron </a:t>
            </a:r>
            <a:r>
              <a:rPr lang="en-US" sz="2800" dirty="0" smtClean="0"/>
              <a:t>spin resonance</a:t>
            </a:r>
            <a:r>
              <a:rPr lang="en-US" sz="2800" dirty="0"/>
              <a:t> (ESR) </a:t>
            </a:r>
            <a:r>
              <a:rPr lang="en-US" sz="2800" dirty="0">
                <a:hlinkClick r:id="rId2" tooltip="Spectroscopy"/>
              </a:rPr>
              <a:t>spectroscopy</a:t>
            </a:r>
            <a:r>
              <a:rPr lang="en-US" sz="2800" dirty="0"/>
              <a:t> is a method for studying materials that have </a:t>
            </a:r>
            <a:r>
              <a:rPr lang="en-US" sz="2800" dirty="0">
                <a:hlinkClick r:id="rId3" tooltip="Unpaired electron"/>
              </a:rPr>
              <a:t>unpaired </a:t>
            </a:r>
            <a:r>
              <a:rPr lang="en-US" sz="2800" dirty="0" smtClean="0">
                <a:hlinkClick r:id="rId3" tooltip="Unpaired electron"/>
              </a:rPr>
              <a:t>electrons</a:t>
            </a:r>
            <a:endParaRPr lang="en-US" sz="2800" dirty="0"/>
          </a:p>
          <a:p>
            <a:r>
              <a:rPr lang="en-US" sz="2800" dirty="0" smtClean="0"/>
              <a:t>Unpaired electron acts as a small magnet, which in presence of external magnetic field absorbs energy in the range of microwave region and undergoes resonance</a:t>
            </a:r>
          </a:p>
          <a:p>
            <a:r>
              <a:rPr lang="en-US" sz="2800" dirty="0" smtClean="0"/>
              <a:t>The absorption of electromagnetic energy (at the resonance point) can be determined by keeping the frequency constant and changing(Sweeping) external magnetic field</a:t>
            </a:r>
            <a:endParaRPr 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a:t>
            </a:r>
            <a:endParaRPr lang="en-US" dirty="0"/>
          </a:p>
        </p:txBody>
      </p:sp>
      <p:sp>
        <p:nvSpPr>
          <p:cNvPr id="3" name="Content Placeholder 2"/>
          <p:cNvSpPr>
            <a:spLocks noGrp="1"/>
          </p:cNvSpPr>
          <p:nvPr>
            <p:ph idx="1"/>
          </p:nvPr>
        </p:nvSpPr>
        <p:spPr/>
        <p:txBody>
          <a:bodyPr>
            <a:normAutofit/>
          </a:bodyPr>
          <a:lstStyle/>
          <a:p>
            <a:r>
              <a:rPr lang="en-US" dirty="0" smtClean="0"/>
              <a:t>The quantum of energy required to cause resonance condition and transition between energy states is related as follows:</a:t>
            </a:r>
          </a:p>
          <a:p>
            <a:pPr>
              <a:buNone/>
            </a:pPr>
            <a:r>
              <a:rPr lang="en-US" dirty="0" smtClean="0"/>
              <a:t>				h</a:t>
            </a:r>
            <a:r>
              <a:rPr lang="el-GR" dirty="0" smtClean="0"/>
              <a:t>ν</a:t>
            </a:r>
            <a:r>
              <a:rPr lang="en-US" dirty="0" smtClean="0"/>
              <a:t>=g</a:t>
            </a:r>
            <a:r>
              <a:rPr lang="el-GR" dirty="0" smtClean="0"/>
              <a:t>β</a:t>
            </a:r>
            <a:r>
              <a:rPr lang="en-US" dirty="0" smtClean="0"/>
              <a:t>H</a:t>
            </a:r>
          </a:p>
          <a:p>
            <a:pPr>
              <a:buNone/>
            </a:pPr>
            <a:r>
              <a:rPr lang="en-US" dirty="0" smtClean="0"/>
              <a:t>	</a:t>
            </a:r>
            <a:r>
              <a:rPr lang="en-US" sz="2400" dirty="0" smtClean="0"/>
              <a:t>h=Planks constant</a:t>
            </a:r>
          </a:p>
          <a:p>
            <a:pPr>
              <a:buNone/>
            </a:pPr>
            <a:r>
              <a:rPr lang="en-US" sz="2400" dirty="0" smtClean="0"/>
              <a:t>	</a:t>
            </a:r>
            <a:r>
              <a:rPr lang="el-GR" sz="2400" dirty="0" smtClean="0"/>
              <a:t>ν</a:t>
            </a:r>
            <a:r>
              <a:rPr lang="en-US" sz="2400" dirty="0" smtClean="0"/>
              <a:t>=Frequency</a:t>
            </a:r>
          </a:p>
          <a:p>
            <a:pPr>
              <a:buNone/>
            </a:pPr>
            <a:r>
              <a:rPr lang="en-US" sz="2400" dirty="0" smtClean="0"/>
              <a:t>	g=Spectroscopic splitting constant</a:t>
            </a:r>
          </a:p>
          <a:p>
            <a:pPr>
              <a:buNone/>
            </a:pPr>
            <a:r>
              <a:rPr lang="en-US" sz="2400" dirty="0" smtClean="0"/>
              <a:t>	</a:t>
            </a:r>
            <a:r>
              <a:rPr lang="el-GR" sz="2400" dirty="0" smtClean="0"/>
              <a:t>β</a:t>
            </a:r>
            <a:r>
              <a:rPr lang="en-US" sz="2400" dirty="0" smtClean="0"/>
              <a:t>=Bohr </a:t>
            </a:r>
            <a:r>
              <a:rPr lang="en-US" sz="2400" dirty="0" err="1" smtClean="0"/>
              <a:t>magneton</a:t>
            </a:r>
            <a:r>
              <a:rPr lang="en-US" sz="2400" dirty="0" smtClean="0"/>
              <a:t> ( magnetic moment of electron)</a:t>
            </a:r>
          </a:p>
          <a:p>
            <a:pPr>
              <a:buNone/>
            </a:pPr>
            <a:r>
              <a:rPr lang="en-US" sz="2400" dirty="0" smtClean="0"/>
              <a:t>	H= Strength of magnetic </a:t>
            </a:r>
            <a:r>
              <a:rPr lang="en-US" sz="2400" dirty="0" err="1" smtClean="0"/>
              <a:t>feild</a:t>
            </a:r>
            <a:endParaRPr lang="en-US" sz="2400" dirty="0" smtClean="0"/>
          </a:p>
          <a:p>
            <a:pPr>
              <a:buNone/>
            </a:pPr>
            <a:endParaRPr lang="en-US" dirty="0" smtClean="0"/>
          </a:p>
          <a:p>
            <a:pPr>
              <a:buNone/>
            </a:pPr>
            <a:endParaRPr lang="en-US" dirty="0" smtClean="0"/>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1071546"/>
            <a:ext cx="7772400" cy="1470025"/>
          </a:xfrm>
        </p:spPr>
        <p:txBody>
          <a:bodyPr>
            <a:normAutofit/>
          </a:bodyPr>
          <a:lstStyle/>
          <a:p>
            <a:r>
              <a:rPr lang="en-US" sz="5400" dirty="0" smtClean="0">
                <a:solidFill>
                  <a:srgbClr val="FF0000"/>
                </a:solidFill>
              </a:rPr>
              <a:t>Spectroscopy Techniques</a:t>
            </a:r>
            <a:endParaRPr lang="en-US" sz="5400" dirty="0">
              <a:solidFill>
                <a:srgbClr val="FF0000"/>
              </a:solidFill>
            </a:endParaRPr>
          </a:p>
        </p:txBody>
      </p:sp>
      <p:sp>
        <p:nvSpPr>
          <p:cNvPr id="3" name="Subtitle 2"/>
          <p:cNvSpPr>
            <a:spLocks noGrp="1"/>
          </p:cNvSpPr>
          <p:nvPr>
            <p:ph type="subTitle" idx="1"/>
          </p:nvPr>
        </p:nvSpPr>
        <p:spPr/>
        <p:txBody>
          <a:bodyPr>
            <a:normAutofit fontScale="92500" lnSpcReduction="20000"/>
          </a:bodyPr>
          <a:lstStyle/>
          <a:p>
            <a:r>
              <a:rPr lang="en-US" dirty="0" smtClean="0">
                <a:solidFill>
                  <a:srgbClr val="002060"/>
                </a:solidFill>
              </a:rPr>
              <a:t>Dr Mohammed </a:t>
            </a:r>
            <a:r>
              <a:rPr lang="en-US" dirty="0" err="1" smtClean="0">
                <a:solidFill>
                  <a:srgbClr val="002060"/>
                </a:solidFill>
              </a:rPr>
              <a:t>Shoeb</a:t>
            </a:r>
            <a:endParaRPr lang="en-US" dirty="0" smtClean="0">
              <a:solidFill>
                <a:srgbClr val="002060"/>
              </a:solidFill>
            </a:endParaRPr>
          </a:p>
          <a:p>
            <a:r>
              <a:rPr lang="en-US" dirty="0" smtClean="0">
                <a:solidFill>
                  <a:srgbClr val="002060"/>
                </a:solidFill>
              </a:rPr>
              <a:t>Assistant Professor</a:t>
            </a:r>
          </a:p>
          <a:p>
            <a:r>
              <a:rPr lang="en-US" dirty="0" smtClean="0">
                <a:solidFill>
                  <a:srgbClr val="002060"/>
                </a:solidFill>
              </a:rPr>
              <a:t>Government Dr W.W </a:t>
            </a:r>
            <a:r>
              <a:rPr lang="en-US" dirty="0" err="1" smtClean="0">
                <a:solidFill>
                  <a:srgbClr val="002060"/>
                </a:solidFill>
              </a:rPr>
              <a:t>Patankar</a:t>
            </a:r>
            <a:r>
              <a:rPr lang="en-US" dirty="0" smtClean="0">
                <a:solidFill>
                  <a:srgbClr val="002060"/>
                </a:solidFill>
              </a:rPr>
              <a:t> Girls College </a:t>
            </a:r>
            <a:r>
              <a:rPr lang="en-US" dirty="0" err="1" smtClean="0">
                <a:solidFill>
                  <a:srgbClr val="002060"/>
                </a:solidFill>
              </a:rPr>
              <a:t>Durg</a:t>
            </a:r>
            <a:endParaRPr lang="en-US" dirty="0">
              <a:solidFill>
                <a:srgbClr val="00206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frequency of absorbed microwave is function of paramagnetic species </a:t>
            </a:r>
            <a:r>
              <a:rPr lang="el-GR" dirty="0" smtClean="0"/>
              <a:t>β</a:t>
            </a:r>
            <a:r>
              <a:rPr lang="en-US" dirty="0" smtClean="0"/>
              <a:t> and applied magnetic field strength H</a:t>
            </a:r>
          </a:p>
          <a:p>
            <a:r>
              <a:rPr lang="en-US" dirty="0" smtClean="0"/>
              <a:t>Absorption of this energy is recorded as a peak and is indicative of the presence of paramagnetic species</a:t>
            </a:r>
          </a:p>
          <a:p>
            <a:r>
              <a:rPr lang="en-US" dirty="0" smtClean="0"/>
              <a:t>Area under the peak is  proportional to concentration of unpaired electron spins</a:t>
            </a:r>
          </a:p>
          <a:p>
            <a:r>
              <a:rPr lang="en-US" dirty="0" smtClean="0"/>
              <a:t>Calibration with known standards allow concentration to be calculated</a:t>
            </a:r>
          </a:p>
          <a:p>
            <a:r>
              <a:rPr lang="en-US" dirty="0" smtClean="0"/>
              <a:t>Known standards include Peroxylamine </a:t>
            </a:r>
            <a:r>
              <a:rPr lang="en-US" dirty="0" err="1" smtClean="0"/>
              <a:t>disulphonate</a:t>
            </a:r>
            <a:r>
              <a:rPr lang="en-US" dirty="0" smtClean="0"/>
              <a:t> and 1,1 diphenyl-2’picryl- hydrazyl(DPPH)</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For  delocalized electron and free radicals g=2.0023</a:t>
            </a:r>
          </a:p>
          <a:p>
            <a:r>
              <a:rPr lang="en-US" dirty="0" smtClean="0"/>
              <a:t>But for localized electron g value varies and depends on nature of bonding in the environment of the unpaired electron</a:t>
            </a:r>
          </a:p>
          <a:p>
            <a:r>
              <a:rPr lang="en-US" dirty="0" smtClean="0"/>
              <a:t>When resonance occurs the absorption peak broadens, due to spin lattice interactions, giving information of structure of the molecule</a:t>
            </a:r>
          </a:p>
          <a:p>
            <a:r>
              <a:rPr lang="en-US" dirty="0" smtClean="0"/>
              <a:t>High resolution ESR, Hyperfine splitting of the absorption peak occurs due to interaction of unpaired electron with adjacent nuclei, giving information of spatial location of atoms in the molecule.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ESR Peaks</a:t>
            </a:r>
            <a:endParaRPr lang="en-US" dirty="0"/>
          </a:p>
        </p:txBody>
      </p:sp>
      <p:pic>
        <p:nvPicPr>
          <p:cNvPr id="5" name="Content Placeholder 4" descr="Methyl_and_Methoxymethyl_Hyperfine_Splitting.svg.png"/>
          <p:cNvPicPr>
            <a:picLocks noGrp="1" noChangeAspect="1"/>
          </p:cNvPicPr>
          <p:nvPr>
            <p:ph idx="1"/>
          </p:nvPr>
        </p:nvPicPr>
        <p:blipFill>
          <a:blip r:embed="rId2"/>
          <a:stretch>
            <a:fillRect/>
          </a:stretch>
        </p:blipFill>
        <p:spPr>
          <a:xfrm>
            <a:off x="2644007" y="1600200"/>
            <a:ext cx="3855986" cy="4525963"/>
          </a:xfr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Instrumentation</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KLYSTRONS: </a:t>
            </a:r>
            <a:r>
              <a:rPr lang="en-US" dirty="0" smtClean="0"/>
              <a:t>Klystron tube acts as the source of radiation.</a:t>
            </a:r>
          </a:p>
          <a:p>
            <a:r>
              <a:rPr lang="en-US" b="1" dirty="0" smtClean="0"/>
              <a:t>WAVE GUIDE: </a:t>
            </a:r>
            <a:r>
              <a:rPr lang="en-US" dirty="0" smtClean="0"/>
              <a:t>Wave guide is a hollow, rectangular brass tube, used to convey the electromagnetic radiation to the sample and crystal.</a:t>
            </a:r>
          </a:p>
          <a:p>
            <a:r>
              <a:rPr lang="en-US" b="1" dirty="0" smtClean="0"/>
              <a:t>WAVE METER </a:t>
            </a:r>
            <a:r>
              <a:rPr lang="en-US" dirty="0" smtClean="0"/>
              <a:t>is used to know the frequency of microwaves produced by klystron oscillator.</a:t>
            </a:r>
          </a:p>
          <a:p>
            <a:r>
              <a:rPr lang="en-US" b="1" dirty="0" smtClean="0"/>
              <a:t>ATTENUATORS</a:t>
            </a:r>
            <a:r>
              <a:rPr lang="en-US" dirty="0" smtClean="0"/>
              <a:t> is piece of resistive metal to varying the power of the sample from the full power of klystron to one attenuated by a force 100 or more</a:t>
            </a:r>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b="1" dirty="0" smtClean="0"/>
              <a:t>ISOLATORS </a:t>
            </a:r>
            <a:r>
              <a:rPr lang="en-US" dirty="0" smtClean="0"/>
              <a:t>is a strip of ferrite material which allows micro waves in one direction only</a:t>
            </a:r>
          </a:p>
          <a:p>
            <a:r>
              <a:rPr lang="en-US" b="1" dirty="0" smtClean="0"/>
              <a:t>SAMPLE CAVITIES </a:t>
            </a:r>
            <a:r>
              <a:rPr lang="en-US" dirty="0" smtClean="0"/>
              <a:t>is the resonant cavity containing the sample. Rectangular TE120 cavity and cylindrical TE011 cavity have widely been used.</a:t>
            </a:r>
          </a:p>
          <a:p>
            <a:r>
              <a:rPr lang="en-US" b="1" dirty="0" smtClean="0"/>
              <a:t>CRYSTAL DETECTORS: </a:t>
            </a:r>
            <a:r>
              <a:rPr lang="en-US" dirty="0" smtClean="0"/>
              <a:t>Silicon crystal detectors, which converts the radiation in D.C has widely been used as a detector of microwave radiation.</a:t>
            </a:r>
          </a:p>
          <a:p>
            <a:endParaRPr lang="en-US" dirty="0" smtClean="0"/>
          </a:p>
          <a:p>
            <a:endParaRPr lang="en-US" dirty="0" smtClean="0"/>
          </a:p>
          <a:p>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b="1" dirty="0" smtClean="0"/>
              <a:t>MAGNET SYSTEM: </a:t>
            </a:r>
            <a:r>
              <a:rPr lang="en-US" dirty="0" smtClean="0"/>
              <a:t>The resonant cavity is placed between the poles pieces of an electromagnet. The ESR spectrum is recorded by slowly varying the magnetic field through the resonance condense by sweeping the current supplied to the magnet by the power supply.</a:t>
            </a:r>
          </a:p>
          <a:p>
            <a:r>
              <a:rPr lang="en-US" b="1" dirty="0" smtClean="0"/>
              <a:t>MODULATION COIL: </a:t>
            </a:r>
            <a:r>
              <a:rPr lang="en-US" dirty="0" smtClean="0"/>
              <a:t>Creates</a:t>
            </a:r>
            <a:r>
              <a:rPr lang="en-US" b="1" dirty="0" smtClean="0"/>
              <a:t> </a:t>
            </a:r>
            <a:r>
              <a:rPr lang="en-US" dirty="0" smtClean="0"/>
              <a:t>small alternating variation of the magnetic field.</a:t>
            </a:r>
          </a:p>
          <a:p>
            <a:r>
              <a:rPr lang="en-US" b="1" dirty="0" smtClean="0"/>
              <a:t>DISPLAY DEVICES</a:t>
            </a:r>
            <a:endParaRPr lang="en-US" dirty="0" smtClean="0"/>
          </a:p>
          <a:p>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Instrumentation</a:t>
            </a:r>
            <a:endParaRPr lang="en-US" dirty="0"/>
          </a:p>
        </p:txBody>
      </p:sp>
      <p:pic>
        <p:nvPicPr>
          <p:cNvPr id="4" name="Content Placeholder 3" descr="Electron-spin-resonance-esr-spectroscopy-and-diagram-of-esr-spectrometer.png"/>
          <p:cNvPicPr>
            <a:picLocks noGrp="1" noChangeAspect="1"/>
          </p:cNvPicPr>
          <p:nvPr>
            <p:ph idx="1"/>
          </p:nvPr>
        </p:nvPicPr>
        <p:blipFill>
          <a:blip r:embed="rId2"/>
          <a:stretch>
            <a:fillRect/>
          </a:stretch>
        </p:blipFill>
        <p:spPr>
          <a:xfrm>
            <a:off x="1583985" y="1600200"/>
            <a:ext cx="5976029" cy="4525963"/>
          </a:xfr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Instrumentation</a:t>
            </a:r>
            <a:endParaRPr lang="en-US" dirty="0"/>
          </a:p>
        </p:txBody>
      </p:sp>
      <p:pic>
        <p:nvPicPr>
          <p:cNvPr id="4" name="Content Placeholder 3" descr="basic_01.jpg"/>
          <p:cNvPicPr>
            <a:picLocks noGrp="1" noChangeAspect="1"/>
          </p:cNvPicPr>
          <p:nvPr>
            <p:ph idx="1"/>
          </p:nvPr>
        </p:nvPicPr>
        <p:blipFill>
          <a:blip r:embed="rId2"/>
          <a:stretch>
            <a:fillRect/>
          </a:stretch>
        </p:blipFill>
        <p:spPr>
          <a:xfrm>
            <a:off x="1595437" y="1981994"/>
            <a:ext cx="5953125" cy="3762375"/>
          </a:xfrm>
        </p:spPr>
      </p:pic>
      <p:sp>
        <p:nvSpPr>
          <p:cNvPr id="5" name="Rectangle 4"/>
          <p:cNvSpPr/>
          <p:nvPr/>
        </p:nvSpPr>
        <p:spPr>
          <a:xfrm>
            <a:off x="2285984" y="6000768"/>
            <a:ext cx="4572000" cy="923330"/>
          </a:xfrm>
          <a:prstGeom prst="rect">
            <a:avLst/>
          </a:prstGeom>
        </p:spPr>
        <p:txBody>
          <a:bodyPr>
            <a:spAutoFit/>
          </a:bodyPr>
          <a:lstStyle/>
          <a:p>
            <a:r>
              <a:rPr lang="en-US" dirty="0" smtClean="0">
                <a:hlinkClick r:id="rId3"/>
              </a:rPr>
              <a:t>https://www.jeol.com/products/science/esr.php</a:t>
            </a:r>
            <a:endParaRPr lang="en-US"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Biological Application of ESR</a:t>
            </a:r>
            <a:endParaRPr lang="en-US" dirty="0"/>
          </a:p>
        </p:txBody>
      </p:sp>
      <p:sp>
        <p:nvSpPr>
          <p:cNvPr id="3" name="Content Placeholder 2"/>
          <p:cNvSpPr>
            <a:spLocks noGrp="1"/>
          </p:cNvSpPr>
          <p:nvPr>
            <p:ph idx="1"/>
          </p:nvPr>
        </p:nvSpPr>
        <p:spPr/>
        <p:txBody>
          <a:bodyPr/>
          <a:lstStyle/>
          <a:p>
            <a:r>
              <a:rPr lang="en-US" dirty="0" smtClean="0"/>
              <a:t>Metalloproteins: Metalloproteins contain metal moieties like Molybdenum(</a:t>
            </a:r>
            <a:r>
              <a:rPr lang="en-US" dirty="0" err="1" smtClean="0"/>
              <a:t>Xanthine</a:t>
            </a:r>
            <a:r>
              <a:rPr lang="en-US" dirty="0" smtClean="0"/>
              <a:t> oxidase), Copper(</a:t>
            </a:r>
            <a:r>
              <a:rPr lang="en-US" dirty="0" err="1" smtClean="0"/>
              <a:t>Cytochromes</a:t>
            </a:r>
            <a:r>
              <a:rPr lang="en-US" dirty="0" smtClean="0"/>
              <a:t>), Iron(</a:t>
            </a:r>
            <a:r>
              <a:rPr lang="en-US" dirty="0" err="1" smtClean="0"/>
              <a:t>Ferredoxin</a:t>
            </a:r>
            <a:r>
              <a:rPr lang="en-US" dirty="0" smtClean="0"/>
              <a:t>) show ESR absorption in different oxidation states. ESR can be used to study their different functional states</a:t>
            </a:r>
          </a:p>
          <a:p>
            <a:pPr>
              <a:buNone/>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3186105" cy="500066"/>
          </a:xfrm>
        </p:spPr>
        <p:txBody>
          <a:bodyPr>
            <a:noAutofit/>
          </a:bodyPr>
          <a:lstStyle/>
          <a:p>
            <a:r>
              <a:rPr lang="en-US" sz="2800" dirty="0" smtClean="0"/>
              <a:t>Spin Labeling</a:t>
            </a:r>
            <a:endParaRPr lang="en-US" sz="2800" dirty="0"/>
          </a:p>
        </p:txBody>
      </p:sp>
      <p:pic>
        <p:nvPicPr>
          <p:cNvPr id="9" name="Content Placeholder 8" descr="clipboard_ed217f2307a720baa89508a1c1553a7f1.png"/>
          <p:cNvPicPr>
            <a:picLocks noGrp="1" noChangeAspect="1"/>
          </p:cNvPicPr>
          <p:nvPr>
            <p:ph idx="1"/>
          </p:nvPr>
        </p:nvPicPr>
        <p:blipFill>
          <a:blip r:embed="rId2"/>
          <a:stretch>
            <a:fillRect/>
          </a:stretch>
        </p:blipFill>
        <p:spPr>
          <a:xfrm>
            <a:off x="4286248" y="3071810"/>
            <a:ext cx="4325932" cy="2770963"/>
          </a:xfrm>
        </p:spPr>
      </p:pic>
      <p:sp>
        <p:nvSpPr>
          <p:cNvPr id="6" name="Text Placeholder 5"/>
          <p:cNvSpPr>
            <a:spLocks noGrp="1"/>
          </p:cNvSpPr>
          <p:nvPr>
            <p:ph type="body" sz="half" idx="2"/>
          </p:nvPr>
        </p:nvSpPr>
        <p:spPr>
          <a:xfrm>
            <a:off x="428596" y="857232"/>
            <a:ext cx="3114668" cy="5268931"/>
          </a:xfrm>
        </p:spPr>
        <p:txBody>
          <a:bodyPr>
            <a:normAutofit/>
          </a:bodyPr>
          <a:lstStyle/>
          <a:p>
            <a:r>
              <a:rPr lang="en-US" sz="2000" dirty="0" smtClean="0"/>
              <a:t>Spin labels are unreactive probes containing Nitric oxide moiety and can be used to study Lateral mobility and  Anisotropic motion in biological membranes.</a:t>
            </a:r>
          </a:p>
          <a:p>
            <a:r>
              <a:rPr lang="en-US" sz="2000" dirty="0" smtClean="0"/>
              <a:t> 1 TEMPO derivatives</a:t>
            </a:r>
          </a:p>
          <a:p>
            <a:r>
              <a:rPr lang="en-US" sz="2000" dirty="0" smtClean="0"/>
              <a:t> 2 PROXYL derivatives</a:t>
            </a:r>
          </a:p>
          <a:p>
            <a:r>
              <a:rPr lang="en-US" sz="2000" dirty="0" smtClean="0"/>
              <a:t> 3 pH-sensitive </a:t>
            </a:r>
            <a:r>
              <a:rPr lang="en-US" sz="2000" dirty="0" err="1" smtClean="0"/>
              <a:t>imidazolidine</a:t>
            </a:r>
            <a:r>
              <a:rPr lang="en-US" sz="2000" dirty="0" smtClean="0"/>
              <a:t> </a:t>
            </a:r>
            <a:r>
              <a:rPr lang="en-US" sz="2000" dirty="0" err="1" smtClean="0"/>
              <a:t>nitroxide</a:t>
            </a:r>
            <a:endParaRPr lang="en-US" sz="2000" dirty="0" smtClean="0"/>
          </a:p>
          <a:p>
            <a:r>
              <a:rPr lang="en-US" sz="2000" dirty="0" smtClean="0"/>
              <a:t> 4 DOXYL derivatives</a:t>
            </a:r>
          </a:p>
          <a:p>
            <a:r>
              <a:rPr lang="en-US" sz="2000" dirty="0" smtClean="0"/>
              <a:t>5 Methane </a:t>
            </a:r>
            <a:r>
              <a:rPr lang="en-US" sz="2000" dirty="0" err="1" smtClean="0"/>
              <a:t>thiosulfonate</a:t>
            </a:r>
            <a:r>
              <a:rPr lang="en-US" sz="2000" dirty="0" smtClean="0"/>
              <a:t> 	spin label (MTSL)</a:t>
            </a:r>
          </a:p>
          <a:p>
            <a:endParaRPr lang="en-US" dirty="0"/>
          </a:p>
        </p:txBody>
      </p:sp>
      <p:pic>
        <p:nvPicPr>
          <p:cNvPr id="5" name="Content Placeholder 4" descr="clipboard_ef5101c26fbdefd34fd6789efdbb22446.png"/>
          <p:cNvPicPr>
            <a:picLocks noGrp="1" noChangeAspect="1"/>
          </p:cNvPicPr>
          <p:nvPr>
            <p:ph sz="half" idx="4294967295"/>
          </p:nvPr>
        </p:nvPicPr>
        <p:blipFill>
          <a:blip r:embed="rId3"/>
          <a:stretch>
            <a:fillRect/>
          </a:stretch>
        </p:blipFill>
        <p:spPr>
          <a:xfrm>
            <a:off x="4500562" y="285728"/>
            <a:ext cx="4286280" cy="2757488"/>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Spectroscopy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Spectroscopy are a group of techniques that use electromagnetic radiations and its interaction with matter to understand its physical and chemical properties.  </a:t>
            </a:r>
          </a:p>
          <a:p>
            <a:r>
              <a:rPr lang="en-US" dirty="0" smtClean="0"/>
              <a:t>Spectroscopy is the study of absorption and emission of electromagnetic radiation by matter as related to wavelength of radiation.</a:t>
            </a:r>
          </a:p>
          <a:p>
            <a:r>
              <a:rPr lang="en-US" dirty="0" smtClean="0"/>
              <a:t>Presently Spectroscopy also include study of the interaction of subatomic particles like Electron, Protons and Ions as function of their Collision energy.</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12744"/>
          </a:xfrm>
        </p:spPr>
        <p:txBody>
          <a:bodyPr>
            <a:noAutofit/>
          </a:bodyPr>
          <a:lstStyle/>
          <a:p>
            <a:r>
              <a:rPr lang="en-US" sz="2800" dirty="0" smtClean="0"/>
              <a:t>Spin Trapping</a:t>
            </a:r>
            <a:endParaRPr lang="en-US" sz="2800" dirty="0"/>
          </a:p>
        </p:txBody>
      </p:sp>
      <p:pic>
        <p:nvPicPr>
          <p:cNvPr id="5" name="Content Placeholder 4" descr="Spin_trapping_with_DMPO.svg.png"/>
          <p:cNvPicPr>
            <a:picLocks noGrp="1" noChangeAspect="1"/>
          </p:cNvPicPr>
          <p:nvPr>
            <p:ph idx="1"/>
          </p:nvPr>
        </p:nvPicPr>
        <p:blipFill>
          <a:blip r:embed="rId2"/>
          <a:stretch>
            <a:fillRect/>
          </a:stretch>
        </p:blipFill>
        <p:spPr>
          <a:xfrm>
            <a:off x="4643438" y="1285860"/>
            <a:ext cx="2857500" cy="1214446"/>
          </a:xfrm>
        </p:spPr>
      </p:pic>
      <p:sp>
        <p:nvSpPr>
          <p:cNvPr id="4" name="Text Placeholder 3"/>
          <p:cNvSpPr>
            <a:spLocks noGrp="1"/>
          </p:cNvSpPr>
          <p:nvPr>
            <p:ph type="body" sz="half" idx="2"/>
          </p:nvPr>
        </p:nvSpPr>
        <p:spPr>
          <a:xfrm>
            <a:off x="457200" y="1000108"/>
            <a:ext cx="3008313" cy="5126055"/>
          </a:xfrm>
        </p:spPr>
        <p:txBody>
          <a:bodyPr>
            <a:normAutofit lnSpcReduction="10000"/>
          </a:bodyPr>
          <a:lstStyle/>
          <a:p>
            <a:pPr>
              <a:buFont typeface="Arial" pitchFamily="34" charset="0"/>
              <a:buChar char="•"/>
            </a:pPr>
            <a:r>
              <a:rPr lang="en-US" sz="2000" dirty="0" smtClean="0"/>
              <a:t>Spin traps like DMPO are used to study unstable free radicals.</a:t>
            </a:r>
          </a:p>
          <a:p>
            <a:pPr>
              <a:buFont typeface="Arial" pitchFamily="34" charset="0"/>
              <a:buChar char="•"/>
            </a:pPr>
            <a:r>
              <a:rPr lang="en-US" sz="2000" dirty="0" smtClean="0"/>
              <a:t>A common method for spin-trapping involves the addition of radical to a </a:t>
            </a:r>
            <a:r>
              <a:rPr lang="en-US" sz="2000" dirty="0" err="1" smtClean="0">
                <a:hlinkClick r:id="rId3" tooltip="Nitrone"/>
              </a:rPr>
              <a:t>nitrone</a:t>
            </a:r>
            <a:r>
              <a:rPr lang="en-US" sz="2000" dirty="0" smtClean="0"/>
              <a:t> spin trap resulting in the formation of a spin adduct, a </a:t>
            </a:r>
            <a:r>
              <a:rPr lang="en-US" sz="2000" dirty="0" err="1" smtClean="0"/>
              <a:t>nitroxide</a:t>
            </a:r>
            <a:r>
              <a:rPr lang="en-US" sz="2000" dirty="0" smtClean="0"/>
              <a:t>-based persistent radical, that can be detected using EPR.</a:t>
            </a:r>
          </a:p>
          <a:p>
            <a:pPr>
              <a:buFont typeface="Arial" pitchFamily="34" charset="0"/>
              <a:buChar char="•"/>
            </a:pPr>
            <a:r>
              <a:rPr lang="en-US" sz="2000" dirty="0" smtClean="0"/>
              <a:t> The spin adduct usually yields a distinctive EPR spectrum characteristic of a particular free radical that is trapped.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hlinkClick r:id="rId2"/>
              </a:rPr>
              <a:t>http://hyperphysics.phy-astr.gsu.edu/hbase/mod3.html</a:t>
            </a:r>
          </a:p>
          <a:p>
            <a:r>
              <a:rPr lang="en-US" dirty="0" smtClean="0">
                <a:hlinkClick r:id="rId2"/>
              </a:rPr>
              <a:t>https://www.nde-ed.org/Physics/Magnetism/linesofforce.xhtml</a:t>
            </a:r>
            <a:endParaRPr lang="en-US" dirty="0" smtClean="0"/>
          </a:p>
          <a:p>
            <a:r>
              <a:rPr lang="en-US" dirty="0" smtClean="0">
                <a:hlinkClick r:id="rId3"/>
              </a:rPr>
              <a:t>https://chem.libretexts.org/Courses/Western_Washington_University/Biophysical_Chemistry_(Smirnov_and_McCarty)/05%3A_Nuclear_Magnetic_Resonance_(NMR)_Spectroscopy_-_Introduction/5.01%3A_Nuclear_Spin_and_Magnetic_Field</a:t>
            </a:r>
            <a:endParaRPr lang="en-US" dirty="0" smtClean="0"/>
          </a:p>
          <a:p>
            <a:endParaRPr lang="en-US"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By Tungsten Einsteinium - Own work, CC0, </a:t>
            </a:r>
            <a:r>
              <a:rPr lang="en-US" dirty="0" smtClean="0">
                <a:hlinkClick r:id="rId2"/>
              </a:rPr>
              <a:t>https://commons.wikimedia.org/w/index.php?curid=102269378</a:t>
            </a:r>
            <a:endParaRPr lang="en-US" dirty="0" smtClean="0"/>
          </a:p>
          <a:p>
            <a:r>
              <a:rPr lang="en-US" dirty="0" smtClean="0">
                <a:hlinkClick r:id="rId3"/>
              </a:rPr>
              <a:t>https://microbenotes.com/electron-spin-resonance-esr-principle-instrumentation-applications/</a:t>
            </a:r>
            <a:endParaRPr lang="en-US" dirty="0" smtClean="0"/>
          </a:p>
          <a:p>
            <a:r>
              <a:rPr lang="en-US" dirty="0" smtClean="0">
                <a:hlinkClick r:id="rId4"/>
              </a:rPr>
              <a:t>https://chem.libretexts.org/Bookshelves/Physical_and_Theoretical_Chemistry_Textbook_Maps/Electron_Paramagnetic_Resonance_%28Jenschke%29/10%3A_Spin_Probes_and_Spin_Traps/10.01%3A_Nitroxide_spin_probes_and_labels</a:t>
            </a:r>
            <a:endParaRPr lang="en-US" dirty="0" smtClean="0"/>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Electromagnetic Radiations</a:t>
            </a:r>
            <a:endParaRPr lang="en-US" dirty="0"/>
          </a:p>
        </p:txBody>
      </p:sp>
      <p:sp>
        <p:nvSpPr>
          <p:cNvPr id="3" name="Content Placeholder 2"/>
          <p:cNvSpPr>
            <a:spLocks noGrp="1"/>
          </p:cNvSpPr>
          <p:nvPr>
            <p:ph idx="1"/>
          </p:nvPr>
        </p:nvSpPr>
        <p:spPr/>
        <p:txBody>
          <a:bodyPr>
            <a:normAutofit fontScale="92500"/>
          </a:bodyPr>
          <a:lstStyle/>
          <a:p>
            <a:pPr marL="514350" indent="-514350"/>
            <a:r>
              <a:rPr lang="en-US" dirty="0" smtClean="0"/>
              <a:t>Electromagnetic Radiation is composed of oscillating electric and magnetic fields that can transfer energy through space. The energy propagates as waves characterized by  specific Frequency </a:t>
            </a:r>
            <a:r>
              <a:rPr lang="el-GR" b="1" dirty="0" smtClean="0"/>
              <a:t>ν</a:t>
            </a:r>
            <a:r>
              <a:rPr lang="en-US" dirty="0" smtClean="0"/>
              <a:t>, Wavelength </a:t>
            </a:r>
            <a:r>
              <a:rPr lang="el-GR" b="1" dirty="0" smtClean="0"/>
              <a:t>λ</a:t>
            </a:r>
            <a:r>
              <a:rPr lang="en-US" b="1" dirty="0" smtClean="0"/>
              <a:t> </a:t>
            </a:r>
            <a:r>
              <a:rPr lang="en-US" dirty="0" smtClean="0"/>
              <a:t>and Photon Energy </a:t>
            </a:r>
            <a:r>
              <a:rPr lang="en-US" b="1" dirty="0" smtClean="0"/>
              <a:t>E</a:t>
            </a:r>
            <a:r>
              <a:rPr lang="en-US" dirty="0" smtClean="0"/>
              <a:t>.</a:t>
            </a:r>
          </a:p>
          <a:p>
            <a:pPr marL="514350" indent="-514350"/>
            <a:r>
              <a:rPr lang="en-US" dirty="0" smtClean="0"/>
              <a:t>Energy of the Photon is related to its frequency by the relation </a:t>
            </a:r>
            <a:r>
              <a:rPr lang="en-US" b="1" dirty="0" smtClean="0"/>
              <a:t>E=h</a:t>
            </a:r>
            <a:r>
              <a:rPr lang="el-GR" b="1" dirty="0" smtClean="0"/>
              <a:t>ν</a:t>
            </a:r>
            <a:endParaRPr lang="en-US" b="1" dirty="0" smtClean="0"/>
          </a:p>
          <a:p>
            <a:pPr marL="514350" indent="-514350">
              <a:buNone/>
            </a:pPr>
            <a:r>
              <a:rPr lang="en-US" dirty="0" smtClean="0"/>
              <a:t>	Where h is the Plank’s constant(=6.6260 x 10</a:t>
            </a:r>
            <a:r>
              <a:rPr lang="en-US" baseline="30000" dirty="0" smtClean="0"/>
              <a:t>-34</a:t>
            </a:r>
            <a:r>
              <a:rPr lang="en-US" dirty="0" smtClean="0"/>
              <a:t>)</a:t>
            </a:r>
            <a:endParaRPr lang="en-US" baseline="30000"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Electromagnetic Radiations</a:t>
            </a:r>
            <a:endParaRPr lang="en-US" dirty="0"/>
          </a:p>
        </p:txBody>
      </p:sp>
      <p:sp>
        <p:nvSpPr>
          <p:cNvPr id="3" name="Content Placeholder 2"/>
          <p:cNvSpPr>
            <a:spLocks noGrp="1"/>
          </p:cNvSpPr>
          <p:nvPr>
            <p:ph sz="half" idx="1"/>
          </p:nvPr>
        </p:nvSpPr>
        <p:spPr/>
        <p:txBody>
          <a:bodyPr>
            <a:normAutofit/>
          </a:bodyPr>
          <a:lstStyle/>
          <a:p>
            <a:pPr marL="514350" indent="-514350">
              <a:buFont typeface="+mj-lt"/>
              <a:buAutoNum type="arabicPeriod"/>
            </a:pPr>
            <a:r>
              <a:rPr lang="en-US" dirty="0" smtClean="0"/>
              <a:t>Gamma rays</a:t>
            </a:r>
          </a:p>
          <a:p>
            <a:pPr marL="514350" indent="-514350">
              <a:buFont typeface="+mj-lt"/>
              <a:buAutoNum type="arabicPeriod"/>
            </a:pPr>
            <a:r>
              <a:rPr lang="en-US" dirty="0" smtClean="0"/>
              <a:t>X-rays</a:t>
            </a:r>
          </a:p>
          <a:p>
            <a:pPr marL="514350" indent="-514350">
              <a:buFont typeface="+mj-lt"/>
              <a:buAutoNum type="arabicPeriod"/>
            </a:pPr>
            <a:r>
              <a:rPr lang="en-US" dirty="0" smtClean="0"/>
              <a:t>Ultraviolet rays</a:t>
            </a:r>
          </a:p>
          <a:p>
            <a:pPr marL="514350" indent="-514350">
              <a:buFont typeface="+mj-lt"/>
              <a:buAutoNum type="arabicPeriod"/>
            </a:pPr>
            <a:r>
              <a:rPr lang="en-US" dirty="0" smtClean="0"/>
              <a:t>Visible light</a:t>
            </a:r>
          </a:p>
          <a:p>
            <a:pPr marL="514350" indent="-514350">
              <a:buFont typeface="+mj-lt"/>
              <a:buAutoNum type="arabicPeriod"/>
            </a:pPr>
            <a:r>
              <a:rPr lang="en-US" dirty="0" smtClean="0"/>
              <a:t>Infrared</a:t>
            </a:r>
          </a:p>
          <a:p>
            <a:pPr marL="514350" indent="-514350">
              <a:buFont typeface="+mj-lt"/>
              <a:buAutoNum type="arabicPeriod"/>
            </a:pPr>
            <a:r>
              <a:rPr lang="en-US" dirty="0" smtClean="0"/>
              <a:t>Microwave</a:t>
            </a:r>
          </a:p>
          <a:p>
            <a:pPr marL="514350" indent="-514350">
              <a:buFont typeface="+mj-lt"/>
              <a:buAutoNum type="arabicPeriod"/>
            </a:pPr>
            <a:r>
              <a:rPr lang="en-US" dirty="0" smtClean="0"/>
              <a:t>Radio waves</a:t>
            </a:r>
          </a:p>
          <a:p>
            <a:endParaRPr lang="en-US" dirty="0"/>
          </a:p>
        </p:txBody>
      </p:sp>
      <p:pic>
        <p:nvPicPr>
          <p:cNvPr id="5" name="Picture 9"/>
          <p:cNvPicPr>
            <a:picLocks noGrp="1" noChangeAspect="1" noChangeArrowheads="1"/>
          </p:cNvPicPr>
          <p:nvPr>
            <p:ph sz="half" idx="2"/>
          </p:nvPr>
        </p:nvPicPr>
        <p:blipFill>
          <a:blip r:embed="rId2" cstate="print"/>
          <a:srcRect/>
          <a:stretch>
            <a:fillRect/>
          </a:stretch>
        </p:blipFill>
        <p:spPr bwMode="auto">
          <a:xfrm>
            <a:off x="4648200" y="1714488"/>
            <a:ext cx="4038600" cy="4429156"/>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74638"/>
            <a:ext cx="8229600" cy="725470"/>
          </a:xfrm>
        </p:spPr>
        <p:txBody>
          <a:bodyPr>
            <a:noAutofit/>
          </a:bodyPr>
          <a:lstStyle/>
          <a:p>
            <a:r>
              <a:rPr lang="en-US" sz="2800" b="1" dirty="0" smtClean="0"/>
              <a:t>Interaction of Electromagnetic radiation with matter</a:t>
            </a:r>
            <a:endParaRPr lang="en-US" sz="2800" dirty="0"/>
          </a:p>
        </p:txBody>
      </p:sp>
      <p:graphicFrame>
        <p:nvGraphicFramePr>
          <p:cNvPr id="4" name="Content Placeholder 3"/>
          <p:cNvGraphicFramePr>
            <a:graphicFrameLocks noGrp="1"/>
          </p:cNvGraphicFramePr>
          <p:nvPr>
            <p:ph idx="1"/>
          </p:nvPr>
        </p:nvGraphicFramePr>
        <p:xfrm>
          <a:off x="500034" y="1071546"/>
          <a:ext cx="8229600" cy="5593012"/>
        </p:xfrm>
        <a:graphic>
          <a:graphicData uri="http://schemas.openxmlformats.org/drawingml/2006/table">
            <a:tbl>
              <a:tblPr firstRow="1" bandRow="1">
                <a:tableStyleId>{5C22544A-7EE6-4342-B048-85BDC9FD1C3A}</a:tableStyleId>
              </a:tblPr>
              <a:tblGrid>
                <a:gridCol w="3114668"/>
                <a:gridCol w="5114932"/>
              </a:tblGrid>
              <a:tr h="279597">
                <a:tc>
                  <a:txBody>
                    <a:bodyPr/>
                    <a:lstStyle/>
                    <a:p>
                      <a:pPr algn="ctr"/>
                      <a:r>
                        <a:rPr lang="en-US" sz="1600" dirty="0"/>
                        <a:t>Region of the spectrum</a:t>
                      </a:r>
                    </a:p>
                  </a:txBody>
                  <a:tcPr anchor="ctr"/>
                </a:tc>
                <a:tc>
                  <a:txBody>
                    <a:bodyPr/>
                    <a:lstStyle/>
                    <a:p>
                      <a:pPr algn="ctr"/>
                      <a:r>
                        <a:rPr lang="en-US" sz="1600"/>
                        <a:t>Main interactions with matter</a:t>
                      </a:r>
                    </a:p>
                  </a:txBody>
                  <a:tcPr anchor="ctr"/>
                </a:tc>
              </a:tr>
              <a:tr h="482592">
                <a:tc>
                  <a:txBody>
                    <a:bodyPr/>
                    <a:lstStyle/>
                    <a:p>
                      <a:r>
                        <a:rPr lang="en-US" sz="1600" u="none" strike="noStrike">
                          <a:solidFill>
                            <a:srgbClr val="3366CC"/>
                          </a:solidFill>
                          <a:hlinkClick r:id="rId2" tooltip="Radio wave"/>
                        </a:rPr>
                        <a:t>Radio</a:t>
                      </a:r>
                      <a:endParaRPr lang="en-US" sz="1600"/>
                    </a:p>
                  </a:txBody>
                  <a:tcPr anchor="ctr"/>
                </a:tc>
                <a:tc>
                  <a:txBody>
                    <a:bodyPr/>
                    <a:lstStyle/>
                    <a:p>
                      <a:r>
                        <a:rPr lang="en-US" sz="1600" dirty="0"/>
                        <a:t>Collective oscillation of charge carriers in bulk material (</a:t>
                      </a:r>
                      <a:r>
                        <a:rPr lang="en-US" sz="1600" u="none" strike="noStrike" dirty="0">
                          <a:solidFill>
                            <a:srgbClr val="3366CC"/>
                          </a:solidFill>
                          <a:hlinkClick r:id="rId3" tooltip="Plasma oscillation"/>
                        </a:rPr>
                        <a:t>plasma oscillation</a:t>
                      </a:r>
                      <a:r>
                        <a:rPr lang="en-US" sz="1600" dirty="0" smtClean="0"/>
                        <a:t>)</a:t>
                      </a:r>
                      <a:endParaRPr lang="en-US" sz="1600" dirty="0"/>
                    </a:p>
                  </a:txBody>
                  <a:tcPr anchor="ctr"/>
                </a:tc>
              </a:tr>
              <a:tr h="279597">
                <a:tc>
                  <a:txBody>
                    <a:bodyPr/>
                    <a:lstStyle/>
                    <a:p>
                      <a:r>
                        <a:rPr lang="en-US" sz="1600" u="none" strike="noStrike">
                          <a:solidFill>
                            <a:srgbClr val="3366CC"/>
                          </a:solidFill>
                          <a:hlinkClick r:id="rId4" tooltip="Microwave"/>
                        </a:rPr>
                        <a:t>Microwave</a:t>
                      </a:r>
                      <a:r>
                        <a:rPr lang="en-US" sz="1600"/>
                        <a:t> through far </a:t>
                      </a:r>
                      <a:r>
                        <a:rPr lang="en-US" sz="1600" u="none" strike="noStrike">
                          <a:solidFill>
                            <a:srgbClr val="3366CC"/>
                          </a:solidFill>
                          <a:hlinkClick r:id="rId5" tooltip="Infrared"/>
                        </a:rPr>
                        <a:t>infrared</a:t>
                      </a:r>
                      <a:endParaRPr lang="en-US" sz="1600"/>
                    </a:p>
                  </a:txBody>
                  <a:tcPr anchor="ctr"/>
                </a:tc>
                <a:tc>
                  <a:txBody>
                    <a:bodyPr/>
                    <a:lstStyle/>
                    <a:p>
                      <a:r>
                        <a:rPr lang="en-US" sz="1600" dirty="0"/>
                        <a:t>Plasma oscillation, </a:t>
                      </a:r>
                      <a:r>
                        <a:rPr lang="en-US" sz="1600" dirty="0" smtClean="0"/>
                        <a:t>Molecular Rotation</a:t>
                      </a:r>
                      <a:endParaRPr lang="en-US" sz="1600" dirty="0"/>
                    </a:p>
                  </a:txBody>
                  <a:tcPr anchor="ctr"/>
                </a:tc>
              </a:tr>
              <a:tr h="482592">
                <a:tc>
                  <a:txBody>
                    <a:bodyPr/>
                    <a:lstStyle/>
                    <a:p>
                      <a:r>
                        <a:rPr lang="en-US" sz="1600"/>
                        <a:t>Near </a:t>
                      </a:r>
                      <a:r>
                        <a:rPr lang="en-US" sz="1600" u="none" strike="noStrike">
                          <a:solidFill>
                            <a:srgbClr val="3366CC"/>
                          </a:solidFill>
                          <a:hlinkClick r:id="rId5" tooltip="Infrared"/>
                        </a:rPr>
                        <a:t>infrared</a:t>
                      </a:r>
                      <a:endParaRPr lang="en-US" sz="1600"/>
                    </a:p>
                  </a:txBody>
                  <a:tcPr anchor="ctr"/>
                </a:tc>
                <a:tc>
                  <a:txBody>
                    <a:bodyPr/>
                    <a:lstStyle/>
                    <a:p>
                      <a:r>
                        <a:rPr lang="en-US" sz="1600"/>
                        <a:t>Molecular vibration, plasma oscillation (in metals only)</a:t>
                      </a:r>
                    </a:p>
                  </a:txBody>
                  <a:tcPr anchor="ctr"/>
                </a:tc>
              </a:tr>
              <a:tr h="689418">
                <a:tc>
                  <a:txBody>
                    <a:bodyPr/>
                    <a:lstStyle/>
                    <a:p>
                      <a:r>
                        <a:rPr lang="en-US" sz="1600" u="none" strike="noStrike" dirty="0">
                          <a:solidFill>
                            <a:srgbClr val="3366CC"/>
                          </a:solidFill>
                          <a:hlinkClick r:id="rId6" tooltip="Light"/>
                        </a:rPr>
                        <a:t>Visible</a:t>
                      </a:r>
                      <a:endParaRPr lang="en-US" sz="1600" dirty="0"/>
                    </a:p>
                  </a:txBody>
                  <a:tcPr anchor="ctr"/>
                </a:tc>
                <a:tc>
                  <a:txBody>
                    <a:bodyPr/>
                    <a:lstStyle/>
                    <a:p>
                      <a:r>
                        <a:rPr lang="en-US" sz="1600" dirty="0"/>
                        <a:t>Molecular electron </a:t>
                      </a:r>
                      <a:r>
                        <a:rPr lang="en-US" sz="1600" dirty="0" smtClean="0"/>
                        <a:t>excitation</a:t>
                      </a:r>
                      <a:endParaRPr lang="en-US" sz="1600" dirty="0"/>
                    </a:p>
                  </a:txBody>
                  <a:tcPr anchor="ctr"/>
                </a:tc>
              </a:tr>
              <a:tr h="689418">
                <a:tc>
                  <a:txBody>
                    <a:bodyPr/>
                    <a:lstStyle/>
                    <a:p>
                      <a:r>
                        <a:rPr lang="en-US" sz="1600" u="none" strike="noStrike">
                          <a:solidFill>
                            <a:srgbClr val="3366CC"/>
                          </a:solidFill>
                          <a:hlinkClick r:id="rId7" tooltip="Ultraviolet"/>
                        </a:rPr>
                        <a:t>Ultraviolet</a:t>
                      </a:r>
                      <a:endParaRPr lang="en-US" sz="1600"/>
                    </a:p>
                  </a:txBody>
                  <a:tcPr anchor="ctr"/>
                </a:tc>
                <a:tc>
                  <a:txBody>
                    <a:bodyPr/>
                    <a:lstStyle/>
                    <a:p>
                      <a:r>
                        <a:rPr lang="en-US" sz="1600"/>
                        <a:t>Excitation of molecular and atomic valence electrons, including ejection of the electrons (</a:t>
                      </a:r>
                      <a:r>
                        <a:rPr lang="en-US" sz="1600" u="none" strike="noStrike">
                          <a:solidFill>
                            <a:srgbClr val="3366CC"/>
                          </a:solidFill>
                          <a:hlinkClick r:id="rId8" tooltip="Photoelectric effect"/>
                        </a:rPr>
                        <a:t>photoelectric effect</a:t>
                      </a:r>
                      <a:r>
                        <a:rPr lang="en-US" sz="1600"/>
                        <a:t>)</a:t>
                      </a:r>
                    </a:p>
                  </a:txBody>
                  <a:tcPr anchor="ctr"/>
                </a:tc>
              </a:tr>
              <a:tr h="689418">
                <a:tc>
                  <a:txBody>
                    <a:bodyPr/>
                    <a:lstStyle/>
                    <a:p>
                      <a:r>
                        <a:rPr lang="en-US" sz="1600" u="none" strike="noStrike">
                          <a:solidFill>
                            <a:srgbClr val="3366CC"/>
                          </a:solidFill>
                          <a:hlinkClick r:id="rId9" tooltip="X-ray"/>
                        </a:rPr>
                        <a:t>X-rays</a:t>
                      </a:r>
                      <a:endParaRPr lang="en-US" sz="1600"/>
                    </a:p>
                  </a:txBody>
                  <a:tcPr anchor="ctr"/>
                </a:tc>
                <a:tc>
                  <a:txBody>
                    <a:bodyPr/>
                    <a:lstStyle/>
                    <a:p>
                      <a:r>
                        <a:rPr lang="en-US" sz="1600"/>
                        <a:t>Excitation and ejection of core atomic electrons, </a:t>
                      </a:r>
                      <a:r>
                        <a:rPr lang="en-US" sz="1600" u="none" strike="noStrike">
                          <a:solidFill>
                            <a:srgbClr val="3366CC"/>
                          </a:solidFill>
                          <a:hlinkClick r:id="rId10" tooltip="Compton scattering"/>
                        </a:rPr>
                        <a:t>Compton scattering</a:t>
                      </a:r>
                      <a:r>
                        <a:rPr lang="en-US" sz="1600"/>
                        <a:t> (for low atomic numbers)</a:t>
                      </a:r>
                    </a:p>
                  </a:txBody>
                  <a:tcPr anchor="ctr"/>
                </a:tc>
              </a:tr>
              <a:tr h="896243">
                <a:tc>
                  <a:txBody>
                    <a:bodyPr/>
                    <a:lstStyle/>
                    <a:p>
                      <a:r>
                        <a:rPr lang="en-US" sz="1600" u="none" strike="noStrike">
                          <a:solidFill>
                            <a:srgbClr val="3366CC"/>
                          </a:solidFill>
                          <a:hlinkClick r:id="rId11" tooltip="Gamma ray"/>
                        </a:rPr>
                        <a:t>Gamma rays</a:t>
                      </a:r>
                      <a:endParaRPr lang="en-US" sz="1600"/>
                    </a:p>
                  </a:txBody>
                  <a:tcPr anchor="ctr"/>
                </a:tc>
                <a:tc>
                  <a:txBody>
                    <a:bodyPr/>
                    <a:lstStyle/>
                    <a:p>
                      <a:r>
                        <a:rPr lang="en-US" sz="1600" dirty="0"/>
                        <a:t>Energetic ejection of core electrons in heavy elements, Compton </a:t>
                      </a:r>
                      <a:r>
                        <a:rPr lang="en-US" sz="1600" dirty="0" smtClean="0"/>
                        <a:t>scattering,</a:t>
                      </a:r>
                      <a:r>
                        <a:rPr lang="en-US" sz="1600" baseline="0" dirty="0" smtClean="0"/>
                        <a:t> E</a:t>
                      </a:r>
                      <a:r>
                        <a:rPr lang="en-US" sz="1600" dirty="0" smtClean="0"/>
                        <a:t>xcitation and dissociation </a:t>
                      </a:r>
                      <a:r>
                        <a:rPr lang="en-US" sz="1600" dirty="0"/>
                        <a:t>of nuclei</a:t>
                      </a:r>
                    </a:p>
                  </a:txBody>
                  <a:tcPr anchor="ctr"/>
                </a:tc>
              </a:tr>
              <a:tr h="896243">
                <a:tc>
                  <a:txBody>
                    <a:bodyPr/>
                    <a:lstStyle/>
                    <a:p>
                      <a:r>
                        <a:rPr lang="en-US" sz="1600"/>
                        <a:t>High-energy </a:t>
                      </a:r>
                      <a:r>
                        <a:rPr lang="en-US" sz="1600" u="none" strike="noStrike">
                          <a:solidFill>
                            <a:srgbClr val="3366CC"/>
                          </a:solidFill>
                          <a:hlinkClick r:id="rId11" tooltip="Gamma ray"/>
                        </a:rPr>
                        <a:t>gamma rays</a:t>
                      </a:r>
                      <a:endParaRPr lang="en-US" sz="1600"/>
                    </a:p>
                  </a:txBody>
                  <a:tcPr anchor="ctr"/>
                </a:tc>
                <a:tc>
                  <a:txBody>
                    <a:bodyPr/>
                    <a:lstStyle/>
                    <a:p>
                      <a:r>
                        <a:rPr lang="en-US" sz="1600" dirty="0"/>
                        <a:t>Creation of </a:t>
                      </a:r>
                      <a:r>
                        <a:rPr lang="en-US" sz="1600" u="none" strike="noStrike" dirty="0">
                          <a:solidFill>
                            <a:srgbClr val="3366CC"/>
                          </a:solidFill>
                          <a:hlinkClick r:id="rId12" tooltip="Virtual pair"/>
                        </a:rPr>
                        <a:t>particle-antiparticle </a:t>
                      </a:r>
                      <a:r>
                        <a:rPr lang="en-US" sz="1600" u="none" strike="noStrike" dirty="0" smtClean="0">
                          <a:solidFill>
                            <a:srgbClr val="3366CC"/>
                          </a:solidFill>
                          <a:hlinkClick r:id="rId12" tooltip="Virtual pair"/>
                        </a:rPr>
                        <a:t>pairs</a:t>
                      </a:r>
                      <a:endParaRPr lang="en-US" sz="1600" dirty="0"/>
                    </a:p>
                  </a:txBody>
                  <a:tcPr anchor="ct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smtClean="0"/>
              <a:t>Electromagnetic radiation interaction with matter</a:t>
            </a:r>
            <a:endParaRPr lang="en-US" sz="2400" dirty="0"/>
          </a:p>
        </p:txBody>
      </p:sp>
      <p:pic>
        <p:nvPicPr>
          <p:cNvPr id="4" name="Content Placeholder 3" descr="radm.gif"/>
          <p:cNvPicPr>
            <a:picLocks noGrp="1" noChangeAspect="1"/>
          </p:cNvPicPr>
          <p:nvPr>
            <p:ph idx="1"/>
          </p:nvPr>
        </p:nvPicPr>
        <p:blipFill>
          <a:blip r:embed="rId2"/>
          <a:stretch>
            <a:fillRect/>
          </a:stretch>
        </p:blipFill>
        <p:spPr>
          <a:xfrm>
            <a:off x="1719262" y="2024856"/>
            <a:ext cx="5705475" cy="367665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Atom</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Atom consist of positively charged</a:t>
            </a:r>
            <a:r>
              <a:rPr lang="en-US" dirty="0"/>
              <a:t> </a:t>
            </a:r>
            <a:r>
              <a:rPr lang="en-US" dirty="0">
                <a:hlinkClick r:id="rId2" tooltip="Glossary of terms"/>
              </a:rPr>
              <a:t>nucleus</a:t>
            </a:r>
            <a:r>
              <a:rPr lang="en-US" dirty="0"/>
              <a:t> surrounded by a cloud of negatively charged </a:t>
            </a:r>
            <a:r>
              <a:rPr lang="en-US" dirty="0">
                <a:hlinkClick r:id="rId2" tooltip="Glossary of terms"/>
              </a:rPr>
              <a:t>electrons</a:t>
            </a:r>
            <a:r>
              <a:rPr lang="en-US" dirty="0"/>
              <a:t>. </a:t>
            </a:r>
            <a:endParaRPr lang="en-US" dirty="0" smtClean="0"/>
          </a:p>
          <a:p>
            <a:r>
              <a:rPr lang="en-US" dirty="0"/>
              <a:t>Nuclei are made of positively charged </a:t>
            </a:r>
            <a:r>
              <a:rPr lang="en-US" dirty="0">
                <a:hlinkClick r:id="rId2" tooltip="Glossary of terms"/>
              </a:rPr>
              <a:t>protons</a:t>
            </a:r>
            <a:r>
              <a:rPr lang="en-US" dirty="0"/>
              <a:t> and electrically neutral </a:t>
            </a:r>
            <a:r>
              <a:rPr lang="en-US" dirty="0">
                <a:hlinkClick r:id="rId2" tooltip="Glossary of terms"/>
              </a:rPr>
              <a:t>neutrons</a:t>
            </a:r>
            <a:r>
              <a:rPr lang="en-US" dirty="0"/>
              <a:t> held together by a nuclear force</a:t>
            </a:r>
          </a:p>
        </p:txBody>
      </p:sp>
      <p:sp>
        <p:nvSpPr>
          <p:cNvPr id="4" name="Content Placeholder 3"/>
          <p:cNvSpPr>
            <a:spLocks noGrp="1"/>
          </p:cNvSpPr>
          <p:nvPr>
            <p:ph sz="half" idx="2"/>
          </p:nvPr>
        </p:nvSpPr>
        <p:spPr/>
        <p:txBody>
          <a:bodyPr>
            <a:normAutofit fontScale="92500" lnSpcReduction="10000"/>
          </a:bodyPr>
          <a:lstStyle/>
          <a:p>
            <a:endParaRPr lang="en-US" dirty="0" smtClean="0"/>
          </a:p>
          <a:p>
            <a:endParaRPr lang="en-US" dirty="0" smtClean="0"/>
          </a:p>
        </p:txBody>
      </p:sp>
      <p:pic>
        <p:nvPicPr>
          <p:cNvPr id="1027" name="Picture 3"/>
          <p:cNvPicPr>
            <a:picLocks noChangeAspect="1" noChangeArrowheads="1"/>
          </p:cNvPicPr>
          <p:nvPr/>
        </p:nvPicPr>
        <p:blipFill>
          <a:blip r:embed="rId3"/>
          <a:srcRect/>
          <a:stretch>
            <a:fillRect/>
          </a:stretch>
        </p:blipFill>
        <p:spPr bwMode="auto">
          <a:xfrm>
            <a:off x="5214942" y="1643050"/>
            <a:ext cx="2571750" cy="3357586"/>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Magnetic Phenomena</a:t>
            </a:r>
            <a:endParaRPr lang="en-US" dirty="0"/>
          </a:p>
        </p:txBody>
      </p:sp>
      <p:sp>
        <p:nvSpPr>
          <p:cNvPr id="6" name="Content Placeholder 5"/>
          <p:cNvSpPr>
            <a:spLocks noGrp="1"/>
          </p:cNvSpPr>
          <p:nvPr>
            <p:ph idx="1"/>
          </p:nvPr>
        </p:nvSpPr>
        <p:spPr/>
        <p:txBody>
          <a:bodyPr>
            <a:normAutofit fontScale="85000" lnSpcReduction="10000"/>
          </a:bodyPr>
          <a:lstStyle/>
          <a:p>
            <a:r>
              <a:rPr lang="en-US" dirty="0" smtClean="0"/>
              <a:t>Magnetism arise from motion of Charged Particles</a:t>
            </a:r>
          </a:p>
          <a:p>
            <a:r>
              <a:rPr lang="en-US" dirty="0" smtClean="0"/>
              <a:t>Spin of Electrons and Nucleons(Protons+ Neutrons) generate magnetic phenomena</a:t>
            </a:r>
          </a:p>
          <a:p>
            <a:r>
              <a:rPr lang="en-US" dirty="0"/>
              <a:t> All the electrons do produce a </a:t>
            </a:r>
            <a:r>
              <a:rPr lang="en-US" b="1" dirty="0"/>
              <a:t>magnetic field</a:t>
            </a:r>
          </a:p>
          <a:p>
            <a:pPr>
              <a:buNone/>
            </a:pPr>
            <a:r>
              <a:rPr lang="en-US" dirty="0" smtClean="0"/>
              <a:t>	</a:t>
            </a:r>
            <a:r>
              <a:rPr lang="en-US" dirty="0"/>
              <a:t> as they spin and orbit the </a:t>
            </a:r>
            <a:r>
              <a:rPr lang="en-US" dirty="0" smtClean="0"/>
              <a:t>nucleus</a:t>
            </a:r>
          </a:p>
          <a:p>
            <a:r>
              <a:rPr lang="en-US" dirty="0"/>
              <a:t>The direction of spin and orbit of the electron</a:t>
            </a:r>
          </a:p>
          <a:p>
            <a:pPr>
              <a:buNone/>
            </a:pPr>
            <a:r>
              <a:rPr lang="en-US" dirty="0" smtClean="0"/>
              <a:t>	</a:t>
            </a:r>
            <a:r>
              <a:rPr lang="en-US" dirty="0"/>
              <a:t> determines the direction of the magnetic </a:t>
            </a:r>
            <a:r>
              <a:rPr lang="en-US" dirty="0" smtClean="0"/>
              <a:t>field</a:t>
            </a:r>
          </a:p>
          <a:p>
            <a:r>
              <a:rPr lang="en-US" dirty="0" smtClean="0"/>
              <a:t>Two </a:t>
            </a:r>
            <a:r>
              <a:rPr lang="en-US" dirty="0"/>
              <a:t>electrons spinning and orbiting in opposite directions pair up and the net magnetic moment</a:t>
            </a:r>
          </a:p>
          <a:p>
            <a:pPr>
              <a:buNone/>
            </a:pPr>
            <a:r>
              <a:rPr lang="en-US" dirty="0" smtClean="0"/>
              <a:t>	</a:t>
            </a:r>
            <a:r>
              <a:rPr lang="en-US" dirty="0"/>
              <a:t> of the </a:t>
            </a:r>
            <a:r>
              <a:rPr lang="en-US" dirty="0" smtClean="0"/>
              <a:t>atom </a:t>
            </a:r>
            <a:r>
              <a:rPr lang="en-US" dirty="0"/>
              <a:t> is </a:t>
            </a:r>
            <a:r>
              <a:rPr lang="en-US" dirty="0" smtClean="0"/>
              <a:t>zero</a:t>
            </a:r>
            <a:endParaRPr lang="en-US" dirty="0"/>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1298</TotalTime>
  <Words>1038</Words>
  <Application>Microsoft Office PowerPoint</Application>
  <PresentationFormat>On-screen Show (4:3)</PresentationFormat>
  <Paragraphs>156</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Slide 1</vt:lpstr>
      <vt:lpstr>Spectroscopy Techniques</vt:lpstr>
      <vt:lpstr>Spectroscopy</vt:lpstr>
      <vt:lpstr>Electromagnetic Radiations</vt:lpstr>
      <vt:lpstr>Electromagnetic Radiations</vt:lpstr>
      <vt:lpstr>Interaction of Electromagnetic radiation with matter</vt:lpstr>
      <vt:lpstr>Electromagnetic radiation interaction with matter</vt:lpstr>
      <vt:lpstr>Structure of Atom</vt:lpstr>
      <vt:lpstr>Magnetic Phenomena</vt:lpstr>
      <vt:lpstr>      </vt:lpstr>
      <vt:lpstr>Types of Magnetic Materials</vt:lpstr>
      <vt:lpstr>Magnetism of Nucleus</vt:lpstr>
      <vt:lpstr>The number of Nucleons determine which nucleus will exhibit nuclear paramagnetism </vt:lpstr>
      <vt:lpstr>Resonance Condition</vt:lpstr>
      <vt:lpstr>Slide 15</vt:lpstr>
      <vt:lpstr>Resonance Condition</vt:lpstr>
      <vt:lpstr>Electron Spin Resonance Spectroscopy</vt:lpstr>
      <vt:lpstr>ELECTRON SPIN RESONANCE</vt:lpstr>
      <vt:lpstr>Principle</vt:lpstr>
      <vt:lpstr>Principle</vt:lpstr>
      <vt:lpstr>Principle</vt:lpstr>
      <vt:lpstr>ESR Peaks</vt:lpstr>
      <vt:lpstr>Instrumentation</vt:lpstr>
      <vt:lpstr>Slide 24</vt:lpstr>
      <vt:lpstr>Slide 25</vt:lpstr>
      <vt:lpstr>Instrumentation</vt:lpstr>
      <vt:lpstr>Instrumentation</vt:lpstr>
      <vt:lpstr>Biological Application of ESR</vt:lpstr>
      <vt:lpstr>Spin Labeling</vt:lpstr>
      <vt:lpstr>Spin Trapping</vt:lpstr>
      <vt:lpstr>REFERENCES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Electron Spin Resonance Spectroscopy</dc:title>
  <dc:creator>dell</dc:creator>
  <cp:lastModifiedBy>dell</cp:lastModifiedBy>
  <cp:revision>61</cp:revision>
  <dcterms:created xsi:type="dcterms:W3CDTF">2023-12-12T15:50:11Z</dcterms:created>
  <dcterms:modified xsi:type="dcterms:W3CDTF">2023-12-15T06:15:46Z</dcterms:modified>
</cp:coreProperties>
</file>